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3" r:id="rId1"/>
  </p:sldMasterIdLst>
  <p:sldIdLst>
    <p:sldId id="257" r:id="rId2"/>
    <p:sldId id="273" r:id="rId3"/>
    <p:sldId id="310" r:id="rId4"/>
    <p:sldId id="311" r:id="rId5"/>
    <p:sldId id="258" r:id="rId6"/>
    <p:sldId id="259" r:id="rId7"/>
    <p:sldId id="267" r:id="rId8"/>
    <p:sldId id="312" r:id="rId9"/>
    <p:sldId id="313" r:id="rId10"/>
    <p:sldId id="270" r:id="rId11"/>
    <p:sldId id="274" r:id="rId12"/>
    <p:sldId id="314" r:id="rId13"/>
    <p:sldId id="315" r:id="rId14"/>
    <p:sldId id="316" r:id="rId15"/>
    <p:sldId id="317" r:id="rId16"/>
    <p:sldId id="318" r:id="rId17"/>
    <p:sldId id="319" r:id="rId18"/>
    <p:sldId id="320" r:id="rId19"/>
    <p:sldId id="321" r:id="rId20"/>
    <p:sldId id="322" r:id="rId21"/>
    <p:sldId id="323" r:id="rId22"/>
    <p:sldId id="324" r:id="rId23"/>
    <p:sldId id="325" r:id="rId24"/>
    <p:sldId id="326" r:id="rId25"/>
    <p:sldId id="327" r:id="rId26"/>
    <p:sldId id="328" r:id="rId27"/>
    <p:sldId id="261" r:id="rId28"/>
    <p:sldId id="265" r:id="rId29"/>
    <p:sldId id="305" r:id="rId30"/>
    <p:sldId id="308"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994" autoAdjust="0"/>
    <p:restoredTop sz="94660"/>
  </p:normalViewPr>
  <p:slideViewPr>
    <p:cSldViewPr snapToGrid="0">
      <p:cViewPr varScale="1">
        <p:scale>
          <a:sx n="37" d="100"/>
          <a:sy n="37" d="100"/>
        </p:scale>
        <p:origin x="60" y="6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1088913" y="1143293"/>
            <a:ext cx="7034362" cy="4268965"/>
          </a:xfrm>
        </p:spPr>
        <p:txBody>
          <a:bodyPr anchor="t">
            <a:normAutofit/>
          </a:bodyPr>
          <a:lstStyle>
            <a:lvl1pPr algn="l">
              <a:lnSpc>
                <a:spcPct val="85000"/>
              </a:lnSpc>
              <a:defRPr sz="77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1088914" y="5537925"/>
            <a:ext cx="7034362" cy="706355"/>
          </a:xfrm>
        </p:spPr>
        <p:txBody>
          <a:bodyPr>
            <a:normAutofit/>
          </a:bodyPr>
          <a:lstStyle>
            <a:lvl1pPr marL="0" indent="0" algn="l">
              <a:lnSpc>
                <a:spcPct val="114000"/>
              </a:lnSpc>
              <a:spcBef>
                <a:spcPts val="0"/>
              </a:spcBef>
              <a:buNone/>
              <a:defRPr sz="20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88913" y="6314440"/>
            <a:ext cx="1596622" cy="365125"/>
          </a:xfrm>
        </p:spPr>
        <p:txBody>
          <a:bodyPr/>
          <a:lstStyle>
            <a:lvl1pPr algn="l">
              <a:defRPr sz="1200">
                <a:solidFill>
                  <a:schemeClr val="tx2"/>
                </a:solidFill>
              </a:defRPr>
            </a:lvl1pPr>
          </a:lstStyle>
          <a:p>
            <a:fld id="{2BCB8FE1-B276-419F-9E58-3013DA0A0701}" type="datetimeFigureOut">
              <a:rPr lang="en-US" smtClean="0"/>
              <a:t>3/28/2022</a:t>
            </a:fld>
            <a:endParaRPr lang="en-US"/>
          </a:p>
        </p:txBody>
      </p:sp>
      <p:sp>
        <p:nvSpPr>
          <p:cNvPr id="5" name="Footer Placeholder 4"/>
          <p:cNvSpPr>
            <a:spLocks noGrp="1"/>
          </p:cNvSpPr>
          <p:nvPr>
            <p:ph type="ftr" sz="quarter" idx="11"/>
          </p:nvPr>
        </p:nvSpPr>
        <p:spPr>
          <a:xfrm>
            <a:off x="3000591" y="6314440"/>
            <a:ext cx="5122683" cy="365125"/>
          </a:xfrm>
        </p:spPr>
        <p:txBody>
          <a:bodyPr/>
          <a:lstStyle>
            <a:lvl1pPr algn="l">
              <a:defRPr b="0">
                <a:solidFill>
                  <a:schemeClr val="tx2"/>
                </a:solidFill>
              </a:defRPr>
            </a:lvl1pPr>
          </a:lstStyle>
          <a:p>
            <a:endParaRPr lang="en-US"/>
          </a:p>
        </p:txBody>
      </p:sp>
      <p:sp>
        <p:nvSpPr>
          <p:cNvPr id="6" name="Slide Number Placeholder 5"/>
          <p:cNvSpPr>
            <a:spLocks noGrp="1"/>
          </p:cNvSpPr>
          <p:nvPr>
            <p:ph type="sldNum" sz="quarter" idx="12"/>
          </p:nvPr>
        </p:nvSpPr>
        <p:spPr>
          <a:xfrm>
            <a:off x="11784011" y="1416216"/>
            <a:ext cx="407988" cy="365125"/>
          </a:xfrm>
        </p:spPr>
        <p:txBody>
          <a:bodyPr/>
          <a:lstStyle>
            <a:lvl1pPr algn="r">
              <a:defRPr>
                <a:solidFill>
                  <a:schemeClr val="bg2"/>
                </a:solidFill>
              </a:defRPr>
            </a:lvl1pPr>
          </a:lstStyle>
          <a:p>
            <a:fld id="{7F219310-C5A6-40DC-9C74-7A89E12E8E5B}" type="slidenum">
              <a:rPr lang="en-US" smtClean="0"/>
              <a:t>‹#›</a:t>
            </a:fld>
            <a:endParaRPr lang="en-US"/>
          </a:p>
        </p:txBody>
      </p:sp>
      <p:cxnSp>
        <p:nvCxnSpPr>
          <p:cNvPr id="9" name="Straight Connector 8" title="Verticle Rule Line"/>
          <p:cNvCxnSpPr/>
          <p:nvPr/>
        </p:nvCxnSpPr>
        <p:spPr>
          <a:xfrm>
            <a:off x="773855"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346013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CB8FE1-B276-419F-9E58-3013DA0A0701}" type="datetimeFigureOut">
              <a:rPr lang="en-US" smtClean="0"/>
              <a:t>3/28/2022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219310-C5A6-40DC-9C74-7A89E12E8E5B}" type="slidenum">
              <a:rPr lang="en-US" smtClean="0"/>
              <a:t>‹#›</a:t>
            </a:fld>
            <a:endParaRPr lang="en-US"/>
          </a:p>
        </p:txBody>
      </p:sp>
    </p:spTree>
    <p:extLst>
      <p:ext uri="{BB962C8B-B14F-4D97-AF65-F5344CB8AC3E}">
        <p14:creationId xmlns:p14="http://schemas.microsoft.com/office/powerpoint/2010/main" val="1391738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6" title="Page Number Shape"/>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947673" y="2571722"/>
            <a:ext cx="8296654" cy="3286153"/>
          </a:xfrm>
        </p:spPr>
        <p:txBody>
          <a:bodyPr anchor="t">
            <a:normAutofit/>
          </a:bodyPr>
          <a:lstStyle>
            <a:lvl1pPr>
              <a:lnSpc>
                <a:spcPct val="85000"/>
              </a:lnSpc>
              <a:defRPr sz="770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947673" y="1393748"/>
            <a:ext cx="8401429" cy="819150"/>
          </a:xfrm>
        </p:spPr>
        <p:txBody>
          <a:bodyPr anchor="ctr">
            <a:normAutofit/>
          </a:bodyPr>
          <a:lstStyle>
            <a:lvl1pPr marL="0" indent="0" algn="r">
              <a:lnSpc>
                <a:spcPct val="113000"/>
              </a:lnSpc>
              <a:spcBef>
                <a:spcPts val="0"/>
              </a:spcBef>
              <a:buNone/>
              <a:defRPr sz="2000" b="0" i="1" baseline="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742955" y="6314439"/>
            <a:ext cx="1596622" cy="365125"/>
          </a:xfrm>
        </p:spPr>
        <p:txBody>
          <a:bodyPr/>
          <a:lstStyle>
            <a:lvl1pPr>
              <a:defRPr sz="1200">
                <a:solidFill>
                  <a:schemeClr val="tx1">
                    <a:lumMod val="85000"/>
                    <a:lumOff val="15000"/>
                  </a:schemeClr>
                </a:solidFill>
              </a:defRPr>
            </a:lvl1pPr>
          </a:lstStyle>
          <a:p>
            <a:fld id="{2BCB8FE1-B276-419F-9E58-3013DA0A0701}" type="datetimeFigureOut">
              <a:rPr lang="en-US" smtClean="0"/>
              <a:t>3/28/2022</a:t>
            </a:fld>
            <a:endParaRPr lang="en-US"/>
          </a:p>
        </p:txBody>
      </p:sp>
      <p:sp>
        <p:nvSpPr>
          <p:cNvPr id="5" name="Footer Placeholder 4"/>
          <p:cNvSpPr>
            <a:spLocks noGrp="1"/>
          </p:cNvSpPr>
          <p:nvPr>
            <p:ph type="ftr" sz="quarter" idx="11"/>
          </p:nvPr>
        </p:nvSpPr>
        <p:spPr>
          <a:xfrm>
            <a:off x="1947673" y="6314440"/>
            <a:ext cx="6480226" cy="365125"/>
          </a:xfrm>
        </p:spPr>
        <p:txBody>
          <a:bodyPr/>
          <a:lstStyle>
            <a:lvl1pPr>
              <a:defRPr b="0">
                <a:solidFill>
                  <a:schemeClr val="tx1">
                    <a:lumMod val="85000"/>
                    <a:lumOff val="15000"/>
                  </a:schemeClr>
                </a:solidFill>
              </a:defRPr>
            </a:lvl1pPr>
          </a:lstStyle>
          <a:p>
            <a:endParaRPr lang="en-US"/>
          </a:p>
        </p:txBody>
      </p:sp>
      <p:sp>
        <p:nvSpPr>
          <p:cNvPr id="6" name="Slide Number Placeholder 5"/>
          <p:cNvSpPr>
            <a:spLocks noGrp="1"/>
          </p:cNvSpPr>
          <p:nvPr>
            <p:ph type="sldNum" sz="quarter" idx="12"/>
          </p:nvPr>
        </p:nvSpPr>
        <p:spPr>
          <a:xfrm>
            <a:off x="11784011" y="1620760"/>
            <a:ext cx="407988" cy="365125"/>
          </a:xfrm>
        </p:spPr>
        <p:txBody>
          <a:bodyPr/>
          <a:lstStyle>
            <a:lvl1pPr>
              <a:defRPr>
                <a:solidFill>
                  <a:schemeClr val="bg2"/>
                </a:solidFill>
              </a:defRPr>
            </a:lvl1pPr>
          </a:lstStyle>
          <a:p>
            <a:fld id="{7F219310-C5A6-40DC-9C74-7A89E12E8E5B}" type="slidenum">
              <a:rPr lang="en-US" smtClean="0"/>
              <a:t>‹#›</a:t>
            </a:fld>
            <a:endParaRPr lang="en-US"/>
          </a:p>
        </p:txBody>
      </p:sp>
      <p:cxnSp>
        <p:nvCxnSpPr>
          <p:cNvPr id="10" name="Straight Connector 9" title="Horizontal Rule Line"/>
          <p:cNvCxnSpPr/>
          <p:nvPr/>
        </p:nvCxnSpPr>
        <p:spPr>
          <a:xfrm flipH="1">
            <a:off x="1" y="6178167"/>
            <a:ext cx="10244326"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2714702"/>
      </p:ext>
    </p:extLst>
  </p:cSld>
  <p:clrMapOvr>
    <a:masterClrMapping/>
  </p:clrMapOvr>
  <p:extLst>
    <p:ext uri="{DCECCB84-F9BA-43D5-87BE-67443E8EF086}">
      <p15:sldGuideLst xmlns:p15="http://schemas.microsoft.com/office/powerpoint/2012/main">
        <p15:guide id="1" pos="645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81600" y="540628"/>
            <a:ext cx="6248400" cy="248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81600" y="3712467"/>
            <a:ext cx="6248400" cy="2482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BCB8FE1-B276-419F-9E58-3013DA0A0701}" type="datetimeFigureOut">
              <a:rPr lang="en-US" smtClean="0"/>
              <a:t>3/28/2022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219310-C5A6-40DC-9C74-7A89E12E8E5B}" type="slidenum">
              <a:rPr lang="en-US" smtClean="0"/>
              <a:t>‹#›</a:t>
            </a:fld>
            <a:endParaRPr lang="en-US"/>
          </a:p>
        </p:txBody>
      </p:sp>
    </p:spTree>
    <p:extLst>
      <p:ext uri="{BB962C8B-B14F-4D97-AF65-F5344CB8AC3E}">
        <p14:creationId xmlns:p14="http://schemas.microsoft.com/office/powerpoint/2010/main" val="2520034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5181600" y="558065"/>
            <a:ext cx="6245352" cy="914400"/>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81600" y="1526671"/>
            <a:ext cx="6245352" cy="1755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81600" y="3700826"/>
            <a:ext cx="6248400" cy="914400"/>
          </a:xfrm>
        </p:spPr>
        <p:txBody>
          <a:bodyPr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81600" y="4669432"/>
            <a:ext cx="6245352" cy="1755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BCB8FE1-B276-419F-9E58-3013DA0A0701}" type="datetimeFigureOut">
              <a:rPr lang="en-US" smtClean="0"/>
              <a:t>3/28/2022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219310-C5A6-40DC-9C74-7A89E12E8E5B}" type="slidenum">
              <a:rPr lang="en-US" smtClean="0"/>
              <a:t>‹#›</a:t>
            </a:fld>
            <a:endParaRPr lang="en-US"/>
          </a:p>
        </p:txBody>
      </p:sp>
    </p:spTree>
    <p:extLst>
      <p:ext uri="{BB962C8B-B14F-4D97-AF65-F5344CB8AC3E}">
        <p14:creationId xmlns:p14="http://schemas.microsoft.com/office/powerpoint/2010/main" val="3271119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BCB8FE1-B276-419F-9E58-3013DA0A0701}" type="datetimeFigureOut">
              <a:rPr lang="en-US" smtClean="0"/>
              <a:t>3/28/2022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219310-C5A6-40DC-9C74-7A89E12E8E5B}" type="slidenum">
              <a:rPr lang="en-US" smtClean="0"/>
              <a:t>‹#›</a:t>
            </a:fld>
            <a:endParaRPr lang="en-US"/>
          </a:p>
        </p:txBody>
      </p:sp>
    </p:spTree>
    <p:extLst>
      <p:ext uri="{BB962C8B-B14F-4D97-AF65-F5344CB8AC3E}">
        <p14:creationId xmlns:p14="http://schemas.microsoft.com/office/powerpoint/2010/main" val="1828794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CB8FE1-B276-419F-9E58-3013DA0A0701}" type="datetimeFigureOut">
              <a:rPr lang="en-US" smtClean="0"/>
              <a:t>3/28/2022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219310-C5A6-40DC-9C74-7A89E12E8E5B}" type="slidenum">
              <a:rPr lang="en-US" smtClean="0"/>
              <a:t>‹#›</a:t>
            </a:fld>
            <a:endParaRPr lang="en-US"/>
          </a:p>
        </p:txBody>
      </p:sp>
    </p:spTree>
    <p:extLst>
      <p:ext uri="{BB962C8B-B14F-4D97-AF65-F5344CB8AC3E}">
        <p14:creationId xmlns:p14="http://schemas.microsoft.com/office/powerpoint/2010/main" val="1603955167"/>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5479"/>
            <a:ext cx="3838776" cy="1921022"/>
          </a:xfrm>
        </p:spPr>
        <p:txBody>
          <a:bodyPr anchor="t">
            <a:noAutofit/>
          </a:bodyPr>
          <a:lstStyle>
            <a:lvl1pPr>
              <a:lnSpc>
                <a:spcPct val="93000"/>
              </a:lnSpc>
              <a:defRPr sz="4000"/>
            </a:lvl1pPr>
          </a:lstStyle>
          <a:p>
            <a:r>
              <a:rPr lang="en-US"/>
              <a:t>Click to edit Master title style</a:t>
            </a:r>
            <a:endParaRPr lang="en-US" dirty="0"/>
          </a:p>
        </p:txBody>
      </p:sp>
      <p:sp>
        <p:nvSpPr>
          <p:cNvPr id="3" name="Content Placeholder 2"/>
          <p:cNvSpPr>
            <a:spLocks noGrp="1"/>
          </p:cNvSpPr>
          <p:nvPr>
            <p:ph idx="1"/>
          </p:nvPr>
        </p:nvSpPr>
        <p:spPr>
          <a:xfrm>
            <a:off x="5181600" y="564147"/>
            <a:ext cx="62484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2000" y="2621512"/>
            <a:ext cx="3838776" cy="3239537"/>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BCB8FE1-B276-419F-9E58-3013DA0A0701}" type="datetimeFigureOut">
              <a:rPr lang="en-US" smtClean="0"/>
              <a:t>3/28/2022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219310-C5A6-40DC-9C74-7A89E12E8E5B}" type="slidenum">
              <a:rPr lang="en-US" smtClean="0"/>
              <a:t>‹#›</a:t>
            </a:fld>
            <a:endParaRPr lang="en-US"/>
          </a:p>
        </p:txBody>
      </p:sp>
    </p:spTree>
    <p:extLst>
      <p:ext uri="{BB962C8B-B14F-4D97-AF65-F5344CB8AC3E}">
        <p14:creationId xmlns:p14="http://schemas.microsoft.com/office/powerpoint/2010/main" val="3444016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557261"/>
            <a:ext cx="3840480" cy="1919239"/>
          </a:xfrm>
        </p:spPr>
        <p:txBody>
          <a:bodyPr anchor="t">
            <a:noAutofit/>
          </a:bodyPr>
          <a:lstStyle>
            <a:lvl1pPr>
              <a:lnSpc>
                <a:spcPct val="93000"/>
              </a:lnSpc>
              <a:defRPr sz="40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57800" y="0"/>
            <a:ext cx="6172200"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58952" y="2621512"/>
            <a:ext cx="3840480" cy="3236976"/>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BCB8FE1-B276-419F-9E58-3013DA0A0701}" type="datetimeFigureOut">
              <a:rPr lang="en-US" smtClean="0"/>
              <a:t>3/28/2022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219310-C5A6-40DC-9C74-7A89E12E8E5B}" type="slidenum">
              <a:rPr lang="en-US" smtClean="0"/>
              <a:t>‹#›</a:t>
            </a:fld>
            <a:endParaRPr lang="en-US"/>
          </a:p>
        </p:txBody>
      </p:sp>
    </p:spTree>
    <p:extLst>
      <p:ext uri="{BB962C8B-B14F-4D97-AF65-F5344CB8AC3E}">
        <p14:creationId xmlns:p14="http://schemas.microsoft.com/office/powerpoint/2010/main" val="1367552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181600" y="640080"/>
            <a:ext cx="6248398" cy="55841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CB8FE1-B276-419F-9E58-3013DA0A0701}" type="datetimeFigureOut">
              <a:rPr lang="en-US" smtClean="0"/>
              <a:t>3/28/2022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219310-C5A6-40DC-9C74-7A89E12E8E5B}" type="slidenum">
              <a:rPr lang="en-US" smtClean="0"/>
              <a:t>‹#›</a:t>
            </a:fld>
            <a:endParaRPr lang="en-US"/>
          </a:p>
        </p:txBody>
      </p:sp>
    </p:spTree>
    <p:extLst>
      <p:ext uri="{BB962C8B-B14F-4D97-AF65-F5344CB8AC3E}">
        <p14:creationId xmlns:p14="http://schemas.microsoft.com/office/powerpoint/2010/main" val="2673765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2"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w="0">
            <a:noFill/>
            <a:prstDash val="solid"/>
            <a:round/>
            <a:headEnd/>
            <a:tailEnd/>
          </a:ln>
        </p:spPr>
      </p:sp>
      <p:sp>
        <p:nvSpPr>
          <p:cNvPr id="2" name="Vertical Title 1"/>
          <p:cNvSpPr>
            <a:spLocks noGrp="1"/>
          </p:cNvSpPr>
          <p:nvPr>
            <p:ph type="title" orient="vert"/>
          </p:nvPr>
        </p:nvSpPr>
        <p:spPr>
          <a:xfrm>
            <a:off x="7990765" y="642931"/>
            <a:ext cx="2446670"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642932"/>
            <a:ext cx="7070678" cy="4678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536187" y="5927131"/>
            <a:ext cx="3814856" cy="365125"/>
          </a:xfrm>
        </p:spPr>
        <p:txBody>
          <a:bodyPr/>
          <a:lstStyle/>
          <a:p>
            <a:fld id="{2BCB8FE1-B276-419F-9E58-3013DA0A0701}" type="datetimeFigureOut">
              <a:rPr lang="en-US" smtClean="0"/>
              <a:t>3/28/2022</a:t>
            </a:fld>
            <a:endParaRPr lang="en-US"/>
          </a:p>
        </p:txBody>
      </p:sp>
      <p:sp>
        <p:nvSpPr>
          <p:cNvPr id="5" name="Footer Placeholder 4"/>
          <p:cNvSpPr>
            <a:spLocks noGrp="1"/>
          </p:cNvSpPr>
          <p:nvPr>
            <p:ph type="ftr" sz="quarter" idx="11"/>
          </p:nvPr>
        </p:nvSpPr>
        <p:spPr>
          <a:xfrm>
            <a:off x="6536187" y="6315949"/>
            <a:ext cx="3814856" cy="365125"/>
          </a:xfrm>
        </p:spPr>
        <p:txBody>
          <a:bodyPr/>
          <a:lstStyle/>
          <a:p>
            <a:endParaRPr lang="en-US"/>
          </a:p>
        </p:txBody>
      </p:sp>
      <p:sp>
        <p:nvSpPr>
          <p:cNvPr id="6" name="Slide Number Placeholder 5"/>
          <p:cNvSpPr>
            <a:spLocks noGrp="1"/>
          </p:cNvSpPr>
          <p:nvPr>
            <p:ph type="sldNum" sz="quarter" idx="12"/>
          </p:nvPr>
        </p:nvSpPr>
        <p:spPr>
          <a:xfrm>
            <a:off x="11784011" y="5607592"/>
            <a:ext cx="407988" cy="365125"/>
          </a:xfrm>
        </p:spPr>
        <p:txBody>
          <a:bodyPr/>
          <a:lstStyle/>
          <a:p>
            <a:fld id="{7F219310-C5A6-40DC-9C74-7A89E12E8E5B}" type="slidenum">
              <a:rPr lang="en-US" smtClean="0"/>
              <a:t>‹#›</a:t>
            </a:fld>
            <a:endParaRPr lang="en-US"/>
          </a:p>
        </p:txBody>
      </p:sp>
      <p:cxnSp>
        <p:nvCxnSpPr>
          <p:cNvPr id="13" name="Straight Connector 12" title="Horizontal Rule Line"/>
          <p:cNvCxnSpPr/>
          <p:nvPr/>
        </p:nvCxnSpPr>
        <p:spPr>
          <a:xfrm>
            <a:off x="0" y="6199730"/>
            <a:ext cx="10260011"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5012946"/>
      </p:ext>
    </p:extLst>
  </p:cSld>
  <p:clrMapOvr>
    <a:masterClrMapping/>
  </p:clrMapOvr>
  <p:extLst>
    <p:ext uri="{DCECCB84-F9BA-43D5-87BE-67443E8EF086}">
      <p15:sldGuideLst xmlns:p15="http://schemas.microsoft.com/office/powerpoint/2012/main">
        <p15:guide id="1" pos="645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tx1">
                    <a:lumMod val="85000"/>
                    <a:lumOff val="15000"/>
                  </a:schemeClr>
                </a:solidFill>
                <a:latin typeface="+mj-lt"/>
              </a:defRPr>
            </a:lvl1pPr>
          </a:lstStyle>
          <a:p>
            <a:fld id="{2BCB8FE1-B276-419F-9E58-3013DA0A0701}" type="datetimeFigureOut">
              <a:rPr lang="en-US" smtClean="0"/>
              <a:t>3/28/2022</a:t>
            </a:fld>
            <a:endParaRPr lang="en-US"/>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tx1">
                    <a:lumMod val="85000"/>
                    <a:lumOff val="15000"/>
                  </a:schemeClr>
                </a:solidFill>
                <a:latin typeface="+mj-lt"/>
              </a:defRPr>
            </a:lvl1pPr>
          </a:lstStyle>
          <a:p>
            <a:endParaRPr lang="en-US"/>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fld id="{7F219310-C5A6-40DC-9C74-7A89E12E8E5B}" type="slidenum">
              <a:rPr lang="en-US" smtClean="0"/>
              <a:t>‹#›</a:t>
            </a:fld>
            <a:endParaRPr lang="en-US"/>
          </a:p>
        </p:txBody>
      </p:sp>
      <p:cxnSp>
        <p:nvCxnSpPr>
          <p:cNvPr id="10" name="Straight Connector 9" title="Horizontal Rule Line"/>
          <p:cNvCxnSpPr/>
          <p:nvPr/>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774159"/>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txStyles>
    <p:titleStyle>
      <a:lvl1pPr algn="r" defTabSz="914400" rtl="0" eaLnBrk="1" latinLnBrk="0" hangingPunct="1">
        <a:lnSpc>
          <a:spcPct val="90000"/>
        </a:lnSpc>
        <a:spcBef>
          <a:spcPct val="0"/>
        </a:spcBef>
        <a:buNone/>
        <a:defRPr sz="5000" b="0" i="1" kern="1200" baseline="0">
          <a:solidFill>
            <a:schemeClr val="tx1">
              <a:lumMod val="85000"/>
              <a:lumOff val="15000"/>
            </a:schemeClr>
          </a:solidFill>
          <a:latin typeface="+mj-lt"/>
          <a:ea typeface="+mj-ea"/>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orient="horz" pos="432">
          <p15:clr>
            <a:srgbClr val="F26B43"/>
          </p15:clr>
        </p15:guide>
        <p15:guide id="4" pos="7200">
          <p15:clr>
            <a:srgbClr val="F26B43"/>
          </p15:clr>
        </p15:guide>
        <p15:guide id="5" pos="32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213463" y="3332018"/>
            <a:ext cx="7890808" cy="1558623"/>
          </a:xfrm>
          <a:ln>
            <a:noFill/>
          </a:ln>
        </p:spPr>
        <p:txBody>
          <a:bodyPr>
            <a:noAutofit/>
          </a:bodyPr>
          <a:lstStyle/>
          <a:p>
            <a:pPr algn="ctr"/>
            <a:r>
              <a:rPr lang="en-US" sz="4000" b="1" i="0" smtClean="0">
                <a:ln w="10541" cmpd="sng">
                  <a:solidFill>
                    <a:srgbClr val="92D050"/>
                  </a:solidFill>
                  <a:prstDash val="solid"/>
                </a:ln>
                <a:solidFill>
                  <a:srgbClr val="92D050"/>
                </a:solidFill>
                <a:latin typeface="Times New Roman" panose="02020603050405020304" pitchFamily="18" charset="0"/>
                <a:cs typeface="Times New Roman" panose="02020603050405020304" pitchFamily="18" charset="0"/>
              </a:rPr>
              <a:t>NGÔN </a:t>
            </a:r>
            <a:r>
              <a:rPr lang="en-US" sz="4000" b="1" i="0">
                <a:ln w="10541" cmpd="sng">
                  <a:solidFill>
                    <a:srgbClr val="92D050"/>
                  </a:solidFill>
                  <a:prstDash val="solid"/>
                </a:ln>
                <a:solidFill>
                  <a:srgbClr val="92D050"/>
                </a:solidFill>
                <a:latin typeface="Times New Roman" panose="02020603050405020304" pitchFamily="18" charset="0"/>
                <a:cs typeface="Times New Roman" panose="02020603050405020304" pitchFamily="18" charset="0"/>
              </a:rPr>
              <a:t>NGỮ LẬP TRÌNH BẬC </a:t>
            </a:r>
            <a:r>
              <a:rPr lang="en-US" sz="4000" b="1" i="0" smtClean="0">
                <a:ln w="10541" cmpd="sng">
                  <a:solidFill>
                    <a:srgbClr val="92D050"/>
                  </a:solidFill>
                  <a:prstDash val="solid"/>
                </a:ln>
                <a:solidFill>
                  <a:srgbClr val="92D050"/>
                </a:solidFill>
                <a:latin typeface="Times New Roman" panose="02020603050405020304" pitchFamily="18" charset="0"/>
                <a:cs typeface="Times New Roman" panose="02020603050405020304" pitchFamily="18" charset="0"/>
              </a:rPr>
              <a:t>CAO PYTHON</a:t>
            </a:r>
            <a:endParaRPr lang="en-US" sz="4000" b="1" i="0" dirty="0">
              <a:ln w="10541" cmpd="sng">
                <a:solidFill>
                  <a:srgbClr val="92D050"/>
                </a:solidFill>
                <a:prstDash val="solid"/>
              </a:ln>
              <a:solidFill>
                <a:srgbClr val="92D050"/>
              </a:solidFill>
              <a:latin typeface="Times New Roman" panose="02020603050405020304" pitchFamily="18" charset="0"/>
              <a:cs typeface="Times New Roman" panose="02020603050405020304" pitchFamily="18" charset="0"/>
            </a:endParaRPr>
          </a:p>
        </p:txBody>
      </p:sp>
      <p:sp>
        <p:nvSpPr>
          <p:cNvPr id="5" name="Rectangle 4"/>
          <p:cNvSpPr/>
          <p:nvPr/>
        </p:nvSpPr>
        <p:spPr>
          <a:xfrm>
            <a:off x="1436170" y="3429000"/>
            <a:ext cx="1271503" cy="523220"/>
          </a:xfrm>
          <a:prstGeom prst="rect">
            <a:avLst/>
          </a:prstGeom>
        </p:spPr>
        <p:txBody>
          <a:bodyPr wrap="none">
            <a:spAutoFit/>
          </a:bodyPr>
          <a:lstStyle/>
          <a:p>
            <a:pPr algn="ctr"/>
            <a:r>
              <a:rPr lang="en-US" sz="2800" b="1" u="sng">
                <a:ln w="10541" cmpd="sng">
                  <a:solidFill>
                    <a:schemeClr val="tx1"/>
                  </a:solidFill>
                  <a:prstDash val="solid"/>
                </a:ln>
                <a:latin typeface="Times New Roman" panose="02020603050405020304" pitchFamily="18" charset="0"/>
                <a:cs typeface="Times New Roman" panose="02020603050405020304" pitchFamily="18" charset="0"/>
              </a:rPr>
              <a:t>BÀI </a:t>
            </a:r>
            <a:r>
              <a:rPr lang="en-US" sz="2800" b="1" u="sng" smtClean="0">
                <a:ln w="10541" cmpd="sng">
                  <a:solidFill>
                    <a:schemeClr val="tx1"/>
                  </a:solidFill>
                  <a:prstDash val="solid"/>
                </a:ln>
                <a:latin typeface="Times New Roman" panose="02020603050405020304" pitchFamily="18" charset="0"/>
                <a:cs typeface="Times New Roman" panose="02020603050405020304" pitchFamily="18" charset="0"/>
              </a:rPr>
              <a:t>16</a:t>
            </a:r>
            <a:endParaRPr lang="en-US" sz="2800" b="1" u="sng" dirty="0">
              <a:ln w="10541" cmpd="sng">
                <a:solidFill>
                  <a:schemeClr val="tx1"/>
                </a:solidFill>
                <a:prstDash val="solid"/>
              </a:ln>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5E1A4BA9-568A-40D4-9C69-B2BA0D93E4A3}"/>
              </a:ext>
            </a:extLst>
          </p:cNvPr>
          <p:cNvSpPr/>
          <p:nvPr/>
        </p:nvSpPr>
        <p:spPr>
          <a:xfrm>
            <a:off x="1151639" y="658091"/>
            <a:ext cx="1840568" cy="523220"/>
          </a:xfrm>
          <a:prstGeom prst="rect">
            <a:avLst/>
          </a:prstGeom>
        </p:spPr>
        <p:txBody>
          <a:bodyPr wrap="none">
            <a:spAutoFit/>
          </a:bodyPr>
          <a:lstStyle/>
          <a:p>
            <a:pPr algn="ctr"/>
            <a:r>
              <a:rPr lang="en-US" sz="2800" b="1" u="sng">
                <a:ln w="10541" cmpd="sng">
                  <a:solidFill>
                    <a:srgbClr val="FFFF00"/>
                  </a:solidFill>
                  <a:prstDash val="solid"/>
                </a:ln>
                <a:solidFill>
                  <a:srgbClr val="FFFF00"/>
                </a:solidFill>
                <a:latin typeface="Times New Roman" panose="02020603050405020304" pitchFamily="18" charset="0"/>
                <a:cs typeface="Times New Roman" panose="02020603050405020304" pitchFamily="18" charset="0"/>
              </a:rPr>
              <a:t>CHỦ ĐỀ </a:t>
            </a:r>
            <a:r>
              <a:rPr lang="en-US" sz="2800" b="1" u="sng" smtClean="0">
                <a:ln w="10541" cmpd="sng">
                  <a:solidFill>
                    <a:srgbClr val="FFFF00"/>
                  </a:solidFill>
                  <a:prstDash val="solid"/>
                </a:ln>
                <a:solidFill>
                  <a:srgbClr val="FFFF00"/>
                </a:solidFill>
                <a:latin typeface="Times New Roman" panose="02020603050405020304" pitchFamily="18" charset="0"/>
                <a:cs typeface="Times New Roman" panose="02020603050405020304" pitchFamily="18" charset="0"/>
              </a:rPr>
              <a:t>5</a:t>
            </a:r>
            <a:endParaRPr lang="en-US" sz="2800" b="1" u="sng" dirty="0">
              <a:ln w="10541" cmpd="sng">
                <a:solidFill>
                  <a:srgbClr val="FFFF00"/>
                </a:solidFill>
                <a:prstDash val="solid"/>
              </a:ln>
              <a:solidFill>
                <a:srgbClr val="FFFF00"/>
              </a:solidFill>
              <a:latin typeface="Times New Roman" panose="02020603050405020304" pitchFamily="18" charset="0"/>
              <a:cs typeface="Times New Roman" panose="02020603050405020304" pitchFamily="18" charset="0"/>
            </a:endParaRPr>
          </a:p>
        </p:txBody>
      </p:sp>
      <p:sp>
        <p:nvSpPr>
          <p:cNvPr id="6" name="Subtitle 2">
            <a:extLst>
              <a:ext uri="{FF2B5EF4-FFF2-40B4-BE49-F238E27FC236}">
                <a16:creationId xmlns:a16="http://schemas.microsoft.com/office/drawing/2014/main" id="{09F664E5-6D1D-4801-AC72-24B4526554E0}"/>
              </a:ext>
            </a:extLst>
          </p:cNvPr>
          <p:cNvSpPr txBox="1">
            <a:spLocks/>
          </p:cNvSpPr>
          <p:nvPr/>
        </p:nvSpPr>
        <p:spPr>
          <a:xfrm>
            <a:off x="2899954" y="559526"/>
            <a:ext cx="8137482" cy="2183674"/>
          </a:xfrm>
          <a:prstGeom prst="rect">
            <a:avLst/>
          </a:prstGeom>
          <a:ln>
            <a:noFill/>
          </a:ln>
        </p:spPr>
        <p:txBody>
          <a:bodyPr vert="horz" lIns="91440" tIns="45720" rIns="91440" bIns="45720" rtlCol="0">
            <a:noAutofit/>
          </a:bodyPr>
          <a:lstStyle>
            <a:lvl1pPr marL="0" indent="0" algn="l" defTabSz="914400" rtl="0" eaLnBrk="1" latinLnBrk="0" hangingPunct="1">
              <a:lnSpc>
                <a:spcPct val="114000"/>
              </a:lnSpc>
              <a:spcBef>
                <a:spcPts val="0"/>
              </a:spcBef>
              <a:buFont typeface="Arial" panose="020B0604020202020204" pitchFamily="34" charset="0"/>
              <a:buNone/>
              <a:defRPr sz="2000" b="0" i="1" kern="1200" baseline="0">
                <a:solidFill>
                  <a:schemeClr val="tx2"/>
                </a:solidFill>
                <a:latin typeface="+mn-lt"/>
                <a:ea typeface="+mn-ea"/>
                <a:cs typeface="+mn-cs"/>
              </a:defRPr>
            </a:lvl1pPr>
            <a:lvl2pPr marL="457200" indent="0" algn="ctr" defTabSz="914400"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mn-lt"/>
                <a:ea typeface="+mn-ea"/>
                <a:cs typeface="+mn-cs"/>
              </a:defRPr>
            </a:lvl2pPr>
            <a:lvl3pPr marL="914400" indent="0" algn="ctr" defTabSz="914400"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mn-lt"/>
                <a:ea typeface="+mn-ea"/>
                <a:cs typeface="+mn-cs"/>
              </a:defRPr>
            </a:lvl4pPr>
            <a:lvl5pPr marL="1828800" indent="0" algn="ctr" defTabSz="914400"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mn-lt"/>
                <a:ea typeface="+mn-ea"/>
                <a:cs typeface="+mn-cs"/>
              </a:defRPr>
            </a:lvl5pPr>
            <a:lvl6pPr marL="22860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200" indent="0" algn="ctr" defTabSz="914400"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4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600" indent="0" algn="ctr" defTabSz="914400"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pPr algn="ctr"/>
            <a:r>
              <a:rPr lang="en-US" sz="4000" b="1" i="0">
                <a:ln w="10541" cmpd="sng">
                  <a:solidFill>
                    <a:srgbClr val="FF0000"/>
                  </a:solidFill>
                  <a:prstDash val="solid"/>
                </a:ln>
                <a:solidFill>
                  <a:srgbClr val="FF0000"/>
                </a:solidFill>
                <a:latin typeface="Times New Roman" panose="02020603050405020304" pitchFamily="18" charset="0"/>
                <a:cs typeface="Times New Roman" panose="02020603050405020304" pitchFamily="18" charset="0"/>
              </a:rPr>
              <a:t>GIẢI QUYẾT VẤN ĐỀ VỚI SỰ TRỢ GIÚP CỦA MÁY </a:t>
            </a:r>
            <a:r>
              <a:rPr lang="en-US" sz="4000" b="1" i="0" smtClean="0">
                <a:ln w="10541" cmpd="sng">
                  <a:solidFill>
                    <a:srgbClr val="FF0000"/>
                  </a:solidFill>
                  <a:prstDash val="solid"/>
                </a:ln>
                <a:solidFill>
                  <a:srgbClr val="FF0000"/>
                </a:solidFill>
                <a:latin typeface="Times New Roman" panose="02020603050405020304" pitchFamily="18" charset="0"/>
                <a:cs typeface="Times New Roman" panose="02020603050405020304" pitchFamily="18" charset="0"/>
              </a:rPr>
              <a:t>TÍNH</a:t>
            </a:r>
            <a:endParaRPr lang="en-US" sz="4000" b="1" i="0">
              <a:ln w="10541" cmpd="sng">
                <a:solidFill>
                  <a:srgbClr val="FF0000"/>
                </a:solidFill>
                <a:prstDash val="solid"/>
              </a:ln>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62371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par>
                          <p:cTn id="7" fill="hold">
                            <p:stCondLst>
                              <p:cond delay="0"/>
                            </p:stCondLst>
                            <p:childTnLst>
                              <p:par>
                                <p:cTn id="8" presetID="4" presetClass="entr" presetSubtype="16" fill="hold"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box(in)">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par>
                          <p:cTn id="15" fill="hold">
                            <p:stCondLst>
                              <p:cond delay="0"/>
                            </p:stCondLst>
                            <p:childTnLst>
                              <p:par>
                                <p:cTn id="16" presetID="4" presetClass="entr" presetSubtype="16" fill="hold" nodeType="after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box(in)">
                                      <p:cBhvr>
                                        <p:cTn id="18"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tải xuống.jpg"/>
          <p:cNvPicPr>
            <a:picLocks noChangeAspect="1"/>
          </p:cNvPicPr>
          <p:nvPr/>
        </p:nvPicPr>
        <p:blipFill>
          <a:blip r:embed="rId2"/>
          <a:stretch>
            <a:fillRect/>
          </a:stretch>
        </p:blipFill>
        <p:spPr>
          <a:xfrm>
            <a:off x="0" y="4297981"/>
            <a:ext cx="1245326" cy="1830965"/>
          </a:xfrm>
          <a:prstGeom prst="rect">
            <a:avLst/>
          </a:prstGeom>
        </p:spPr>
      </p:pic>
      <p:sp>
        <p:nvSpPr>
          <p:cNvPr id="2" name="Thought Bubble: Cloud 1">
            <a:extLst>
              <a:ext uri="{FF2B5EF4-FFF2-40B4-BE49-F238E27FC236}">
                <a16:creationId xmlns:a16="http://schemas.microsoft.com/office/drawing/2014/main" id="{69D1C96B-A43D-4982-B0AF-C7E0021BC215}"/>
              </a:ext>
            </a:extLst>
          </p:cNvPr>
          <p:cNvSpPr/>
          <p:nvPr/>
        </p:nvSpPr>
        <p:spPr>
          <a:xfrm>
            <a:off x="2037806" y="768916"/>
            <a:ext cx="8431875" cy="3529065"/>
          </a:xfrm>
          <a:prstGeom prst="cloudCallout">
            <a:avLst>
              <a:gd name="adj1" fmla="val -58001"/>
              <a:gd name="adj2" fmla="val 57195"/>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800">
                <a:latin typeface="Times New Roman" panose="02020603050405020304" pitchFamily="18" charset="0"/>
                <a:cs typeface="Times New Roman" panose="02020603050405020304" pitchFamily="18" charset="0"/>
              </a:rPr>
              <a:t>Em hãy quan sát các đoạn chương trình được viết bằng các ngôn ngữ lập trình khác nhau trong Hình 16.1 và cho biết câu lệnh trong ngôn ngữ nào dễ hiểu nhất?</a:t>
            </a:r>
          </a:p>
        </p:txBody>
      </p:sp>
    </p:spTree>
    <p:extLst>
      <p:ext uri="{BB962C8B-B14F-4D97-AF65-F5344CB8AC3E}">
        <p14:creationId xmlns:p14="http://schemas.microsoft.com/office/powerpoint/2010/main" val="1048025764"/>
      </p:ext>
    </p:extLst>
  </p:cSld>
  <p:clrMapOvr>
    <a:masterClrMapping/>
  </p:clrMapOvr>
  <mc:AlternateContent xmlns:mc="http://schemas.openxmlformats.org/markup-compatibility/2006" xmlns:p14="http://schemas.microsoft.com/office/powerpoint/2010/main">
    <mc:Choice Requires="p14">
      <p:transition p14:dur="250">
        <p14:glitter pattern="hexagon"/>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application&#10;&#10;Description automatically generated"/>
          <p:cNvPicPr/>
          <p:nvPr/>
        </p:nvPicPr>
        <p:blipFill rotWithShape="1">
          <a:blip r:embed="rId2"/>
          <a:srcRect l="61047" t="39666" r="4270" b="31840"/>
          <a:stretch/>
        </p:blipFill>
        <p:spPr bwMode="auto">
          <a:xfrm>
            <a:off x="888275" y="445542"/>
            <a:ext cx="9981202" cy="569400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39614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3"/>
          <p:cNvSpPr/>
          <p:nvPr/>
        </p:nvSpPr>
        <p:spPr>
          <a:xfrm>
            <a:off x="2865120" y="396942"/>
            <a:ext cx="6096000" cy="4310301"/>
          </a:xfrm>
          <a:prstGeom prst="cloudCallout">
            <a:avLst/>
          </a:prstGeom>
        </p:spPr>
        <p:style>
          <a:lnRef idx="2">
            <a:schemeClr val="accent2"/>
          </a:lnRef>
          <a:fillRef idx="1">
            <a:schemeClr val="lt1"/>
          </a:fillRef>
          <a:effectRef idx="0">
            <a:schemeClr val="accent2"/>
          </a:effectRef>
          <a:fontRef idx="minor">
            <a:schemeClr val="dk1"/>
          </a:fontRef>
        </p:style>
        <p:txBody>
          <a:bodyPr>
            <a:spAutoFit/>
          </a:bodyPr>
          <a:lstStyle/>
          <a:p>
            <a:pPr algn="just">
              <a:spcBef>
                <a:spcPts val="600"/>
              </a:spcBef>
              <a:spcAft>
                <a:spcPts val="6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1. Ngôn ngữ lập trình là gì? Có những loại ngôn ngữ lập trình nào?</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2. Hãy kể tên một số ngôn ngữ lập trình bậc cao mà em biết.</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654957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p:cNvSpPr/>
          <p:nvPr/>
        </p:nvSpPr>
        <p:spPr>
          <a:xfrm>
            <a:off x="290946" y="0"/>
            <a:ext cx="11610108" cy="713509"/>
          </a:xfrm>
          <a:prstGeom prst="round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pPr marL="342900" indent="-342900" algn="just">
              <a:buFont typeface="+mj-lt"/>
              <a:buAutoNum type="arabicPeriod"/>
            </a:pPr>
            <a:r>
              <a:rPr lang="en-US" sz="3600" b="1">
                <a:solidFill>
                  <a:srgbClr val="FF0000"/>
                </a:solidFill>
                <a:latin typeface="Times New Roman" panose="02020603050405020304" pitchFamily="18" charset="0"/>
                <a:cs typeface="Times New Roman" panose="02020603050405020304" pitchFamily="18" charset="0"/>
              </a:rPr>
              <a:t> Ngôn ngữ lập trình bậc cao</a:t>
            </a:r>
            <a:endParaRPr lang="en-US" sz="3600" b="1" dirty="0">
              <a:solidFill>
                <a:srgbClr val="FF0000"/>
              </a:solidFill>
              <a:latin typeface="Times New Roman" panose="02020603050405020304" pitchFamily="18" charset="0"/>
              <a:cs typeface="Times New Roman" panose="02020603050405020304" pitchFamily="18" charset="0"/>
            </a:endParaRPr>
          </a:p>
        </p:txBody>
      </p:sp>
      <p:sp>
        <p:nvSpPr>
          <p:cNvPr id="16" name="Rounded Rectangle 15"/>
          <p:cNvSpPr/>
          <p:nvPr/>
        </p:nvSpPr>
        <p:spPr>
          <a:xfrm>
            <a:off x="290946" y="669669"/>
            <a:ext cx="11610108" cy="5754767"/>
          </a:xfrm>
          <a:prstGeom prst="roundRect">
            <a:avLst/>
          </a:prstGeom>
          <a:noFill/>
          <a:ln>
            <a:noFill/>
          </a:ln>
        </p:spPr>
        <p:style>
          <a:lnRef idx="1">
            <a:schemeClr val="accent1"/>
          </a:lnRef>
          <a:fillRef idx="2">
            <a:schemeClr val="accent1"/>
          </a:fillRef>
          <a:effectRef idx="1">
            <a:schemeClr val="accent1"/>
          </a:effectRef>
          <a:fontRef idx="minor">
            <a:schemeClr val="dk1"/>
          </a:fontRef>
        </p:style>
        <p:txBody>
          <a:bodyPr wrap="square" lIns="0" tIns="0" rIns="0" bIns="0" rtlCol="0" anchor="t" anchorCtr="0">
            <a:spAutoFit/>
          </a:bodyPr>
          <a:lstStyle/>
          <a:p>
            <a:pPr algn="just">
              <a:spcBef>
                <a:spcPts val="600"/>
              </a:spcBef>
              <a:spcAft>
                <a:spcPts val="600"/>
              </a:spcAft>
            </a:pPr>
            <a:r>
              <a:rPr lang="en-US" sz="2800">
                <a:latin typeface="Times New Roman" panose="02020603050405020304" pitchFamily="18" charset="0"/>
                <a:cs typeface="Times New Roman" panose="02020603050405020304" pitchFamily="18" charset="0"/>
              </a:rPr>
              <a:t>- Các lệnh viết bằng ngôn ngữ máy ở dạng mã nhị phân hay hợp ngữ sử dụng một số từ viết tắt (thường là tiếng Anh) không thuận tiện cho việc viết hoặc hiểu. </a:t>
            </a:r>
          </a:p>
          <a:p>
            <a:pPr algn="just">
              <a:spcBef>
                <a:spcPts val="600"/>
              </a:spcBef>
              <a:spcAft>
                <a:spcPts val="600"/>
              </a:spcAft>
            </a:pPr>
            <a:r>
              <a:rPr lang="en-US" sz="2800">
                <a:latin typeface="Times New Roman" panose="02020603050405020304" pitchFamily="18" charset="0"/>
                <a:cs typeface="Times New Roman" panose="02020603050405020304" pitchFamily="18" charset="0"/>
              </a:rPr>
              <a:t>- Lập trình bằng ngôn ngữ bậc cao: các câu lệnh được viết gần với ngôn ngữ tự nhiên. Tuy nhiên, để máy tính có thể hiểu và thực hiện, các chương trình đó cần được dịch sang ngôn ngữ máy nhờ một chương trình chuyên dụng được gọi là chương trình dịch</a:t>
            </a:r>
          </a:p>
          <a:p>
            <a:pPr algn="just">
              <a:spcBef>
                <a:spcPts val="600"/>
              </a:spcBef>
              <a:spcAft>
                <a:spcPts val="600"/>
              </a:spcAft>
            </a:pPr>
            <a:r>
              <a:rPr lang="en-US" sz="2800">
                <a:latin typeface="Times New Roman" panose="02020603050405020304" pitchFamily="18" charset="0"/>
                <a:cs typeface="Times New Roman" panose="02020603050405020304" pitchFamily="18" charset="0"/>
              </a:rPr>
              <a:t>- Các ngôn ngữ lập trình bậc như Java, C/C++, Python,... là những ngôn ngữ lập trình thông dụng nhất</a:t>
            </a:r>
          </a:p>
          <a:p>
            <a:pPr algn="just">
              <a:spcBef>
                <a:spcPts val="600"/>
              </a:spcBef>
              <a:spcAft>
                <a:spcPts val="600"/>
              </a:spcAft>
            </a:pPr>
            <a:r>
              <a:rPr lang="en-US" sz="2800">
                <a:latin typeface="Times New Roman" panose="02020603050405020304" pitchFamily="18" charset="0"/>
                <a:cs typeface="Times New Roman" panose="02020603050405020304" pitchFamily="18" charset="0"/>
              </a:rPr>
              <a:t>- Python là ngôn ngữ lập trình bậc cao do Guido van Rossum, người Hà Lan tạo ra và ra mắt lần đầu năm 1991. </a:t>
            </a:r>
          </a:p>
        </p:txBody>
      </p:sp>
    </p:spTree>
    <p:extLst>
      <p:ext uri="{BB962C8B-B14F-4D97-AF65-F5344CB8AC3E}">
        <p14:creationId xmlns:p14="http://schemas.microsoft.com/office/powerpoint/2010/main" val="1819801181"/>
      </p:ext>
    </p:extLst>
  </p:cSld>
  <p:clrMapOvr>
    <a:masterClrMapping/>
  </p:clrMapOvr>
  <mc:AlternateContent xmlns:mc="http://schemas.openxmlformats.org/markup-compatibility/2006" xmlns:p14="http://schemas.microsoft.com/office/powerpoint/2010/main">
    <mc:Choice Requires="p14">
      <p:transition p14:dur="250">
        <p14:glitter pattern="hexago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250" fill="hold"/>
                                        <p:tgtEl>
                                          <p:spTgt spid="17"/>
                                        </p:tgtEl>
                                        <p:attrNameLst>
                                          <p:attrName>ppt_x</p:attrName>
                                        </p:attrNameLst>
                                      </p:cBhvr>
                                      <p:tavLst>
                                        <p:tav tm="0">
                                          <p:val>
                                            <p:strVal val="#ppt_x"/>
                                          </p:val>
                                        </p:tav>
                                        <p:tav tm="100000">
                                          <p:val>
                                            <p:strVal val="#ppt_x"/>
                                          </p:val>
                                        </p:tav>
                                      </p:tavLst>
                                    </p:anim>
                                    <p:anim calcmode="lin" valueType="num">
                                      <p:cBhvr additive="base">
                                        <p:cTn id="8" dur="12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heel(1)">
                                      <p:cBhvr>
                                        <p:cTn id="13" dur="2000"/>
                                        <p:tgtEl>
                                          <p:spTgt spid="16"/>
                                        </p:tgtEl>
                                      </p:cBhvr>
                                    </p:animEffect>
                                  </p:childTnLst>
                                </p:cTn>
                              </p:par>
                            </p:childTnLst>
                          </p:cTn>
                        </p:par>
                        <p:par>
                          <p:cTn id="14" fill="hold">
                            <p:stCondLst>
                              <p:cond delay="2000"/>
                            </p:stCondLst>
                            <p:childTnLst>
                              <p:par>
                                <p:cTn id="15" presetID="45" presetClass="entr" presetSubtype="0" fill="hold" nodeType="afterEffect">
                                  <p:stCondLst>
                                    <p:cond delay="0"/>
                                  </p:stCondLst>
                                  <p:childTnLst>
                                    <p:set>
                                      <p:cBhvr>
                                        <p:cTn id="16" dur="1" fill="hold">
                                          <p:stCondLst>
                                            <p:cond delay="0"/>
                                          </p:stCondLst>
                                        </p:cTn>
                                        <p:tgtEl>
                                          <p:spTgt spid="16">
                                            <p:txEl>
                                              <p:pRg st="0" end="0"/>
                                            </p:txEl>
                                          </p:spTgt>
                                        </p:tgtEl>
                                        <p:attrNameLst>
                                          <p:attrName>style.visibility</p:attrName>
                                        </p:attrNameLst>
                                      </p:cBhvr>
                                      <p:to>
                                        <p:strVal val="visible"/>
                                      </p:to>
                                    </p:set>
                                    <p:animEffect transition="in" filter="fade">
                                      <p:cBhvr>
                                        <p:cTn id="17" dur="2000"/>
                                        <p:tgtEl>
                                          <p:spTgt spid="16">
                                            <p:txEl>
                                              <p:pRg st="0" end="0"/>
                                            </p:txEl>
                                          </p:spTgt>
                                        </p:tgtEl>
                                      </p:cBhvr>
                                    </p:animEffect>
                                    <p:anim calcmode="lin" valueType="num">
                                      <p:cBhvr>
                                        <p:cTn id="18" dur="2000" fill="hold"/>
                                        <p:tgtEl>
                                          <p:spTgt spid="16">
                                            <p:txEl>
                                              <p:pRg st="0" end="0"/>
                                            </p:txEl>
                                          </p:spTgt>
                                        </p:tgtEl>
                                        <p:attrNameLst>
                                          <p:attrName>ppt_w</p:attrName>
                                        </p:attrNameLst>
                                      </p:cBhvr>
                                      <p:tavLst>
                                        <p:tav tm="0" fmla="#ppt_w*sin(2.5*pi*$)">
                                          <p:val>
                                            <p:fltVal val="0"/>
                                          </p:val>
                                        </p:tav>
                                        <p:tav tm="100000">
                                          <p:val>
                                            <p:fltVal val="1"/>
                                          </p:val>
                                        </p:tav>
                                      </p:tavLst>
                                    </p:anim>
                                    <p:anim calcmode="lin" valueType="num">
                                      <p:cBhvr>
                                        <p:cTn id="19" dur="2000" fill="hold"/>
                                        <p:tgtEl>
                                          <p:spTgt spid="16">
                                            <p:txEl>
                                              <p:pRg st="0" end="0"/>
                                            </p:txEl>
                                          </p:spTgt>
                                        </p:tgtEl>
                                        <p:attrNameLst>
                                          <p:attrName>ppt_h</p:attrName>
                                        </p:attrNameLst>
                                      </p:cBhvr>
                                      <p:tavLst>
                                        <p:tav tm="0">
                                          <p:val>
                                            <p:strVal val="#ppt_h"/>
                                          </p:val>
                                        </p:tav>
                                        <p:tav tm="100000">
                                          <p:val>
                                            <p:strVal val="#ppt_h"/>
                                          </p:val>
                                        </p:tav>
                                      </p:tavLst>
                                    </p:anim>
                                  </p:childTnLst>
                                </p:cTn>
                              </p:par>
                            </p:childTnLst>
                          </p:cTn>
                        </p:par>
                        <p:par>
                          <p:cTn id="20" fill="hold">
                            <p:stCondLst>
                              <p:cond delay="4000"/>
                            </p:stCondLst>
                            <p:childTnLst>
                              <p:par>
                                <p:cTn id="21" presetID="45" presetClass="entr" presetSubtype="0" fill="hold" nodeType="afterEffect">
                                  <p:stCondLst>
                                    <p:cond delay="0"/>
                                  </p:stCondLst>
                                  <p:childTnLst>
                                    <p:set>
                                      <p:cBhvr>
                                        <p:cTn id="22" dur="1" fill="hold">
                                          <p:stCondLst>
                                            <p:cond delay="0"/>
                                          </p:stCondLst>
                                        </p:cTn>
                                        <p:tgtEl>
                                          <p:spTgt spid="16">
                                            <p:txEl>
                                              <p:pRg st="1" end="1"/>
                                            </p:txEl>
                                          </p:spTgt>
                                        </p:tgtEl>
                                        <p:attrNameLst>
                                          <p:attrName>style.visibility</p:attrName>
                                        </p:attrNameLst>
                                      </p:cBhvr>
                                      <p:to>
                                        <p:strVal val="visible"/>
                                      </p:to>
                                    </p:set>
                                    <p:animEffect transition="in" filter="fade">
                                      <p:cBhvr>
                                        <p:cTn id="23" dur="2000"/>
                                        <p:tgtEl>
                                          <p:spTgt spid="16">
                                            <p:txEl>
                                              <p:pRg st="1" end="1"/>
                                            </p:txEl>
                                          </p:spTgt>
                                        </p:tgtEl>
                                      </p:cBhvr>
                                    </p:animEffect>
                                    <p:anim calcmode="lin" valueType="num">
                                      <p:cBhvr>
                                        <p:cTn id="24" dur="2000" fill="hold"/>
                                        <p:tgtEl>
                                          <p:spTgt spid="16">
                                            <p:txEl>
                                              <p:pRg st="1" end="1"/>
                                            </p:txEl>
                                          </p:spTgt>
                                        </p:tgtEl>
                                        <p:attrNameLst>
                                          <p:attrName>ppt_w</p:attrName>
                                        </p:attrNameLst>
                                      </p:cBhvr>
                                      <p:tavLst>
                                        <p:tav tm="0" fmla="#ppt_w*sin(2.5*pi*$)">
                                          <p:val>
                                            <p:fltVal val="0"/>
                                          </p:val>
                                        </p:tav>
                                        <p:tav tm="100000">
                                          <p:val>
                                            <p:fltVal val="1"/>
                                          </p:val>
                                        </p:tav>
                                      </p:tavLst>
                                    </p:anim>
                                    <p:anim calcmode="lin" valueType="num">
                                      <p:cBhvr>
                                        <p:cTn id="25" dur="2000" fill="hold"/>
                                        <p:tgtEl>
                                          <p:spTgt spid="16">
                                            <p:txEl>
                                              <p:pRg st="1" end="1"/>
                                            </p:txEl>
                                          </p:spTgt>
                                        </p:tgtEl>
                                        <p:attrNameLst>
                                          <p:attrName>ppt_h</p:attrName>
                                        </p:attrNameLst>
                                      </p:cBhvr>
                                      <p:tavLst>
                                        <p:tav tm="0">
                                          <p:val>
                                            <p:strVal val="#ppt_h"/>
                                          </p:val>
                                        </p:tav>
                                        <p:tav tm="100000">
                                          <p:val>
                                            <p:strVal val="#ppt_h"/>
                                          </p:val>
                                        </p:tav>
                                      </p:tavLst>
                                    </p:anim>
                                  </p:childTnLst>
                                </p:cTn>
                              </p:par>
                            </p:childTnLst>
                          </p:cTn>
                        </p:par>
                        <p:par>
                          <p:cTn id="26" fill="hold">
                            <p:stCondLst>
                              <p:cond delay="6000"/>
                            </p:stCondLst>
                            <p:childTnLst>
                              <p:par>
                                <p:cTn id="27" presetID="45" presetClass="entr" presetSubtype="0" fill="hold" nodeType="afterEffect">
                                  <p:stCondLst>
                                    <p:cond delay="0"/>
                                  </p:stCondLst>
                                  <p:childTnLst>
                                    <p:set>
                                      <p:cBhvr>
                                        <p:cTn id="28" dur="1" fill="hold">
                                          <p:stCondLst>
                                            <p:cond delay="0"/>
                                          </p:stCondLst>
                                        </p:cTn>
                                        <p:tgtEl>
                                          <p:spTgt spid="16">
                                            <p:txEl>
                                              <p:pRg st="2" end="2"/>
                                            </p:txEl>
                                          </p:spTgt>
                                        </p:tgtEl>
                                        <p:attrNameLst>
                                          <p:attrName>style.visibility</p:attrName>
                                        </p:attrNameLst>
                                      </p:cBhvr>
                                      <p:to>
                                        <p:strVal val="visible"/>
                                      </p:to>
                                    </p:set>
                                    <p:animEffect transition="in" filter="fade">
                                      <p:cBhvr>
                                        <p:cTn id="29" dur="2000"/>
                                        <p:tgtEl>
                                          <p:spTgt spid="16">
                                            <p:txEl>
                                              <p:pRg st="2" end="2"/>
                                            </p:txEl>
                                          </p:spTgt>
                                        </p:tgtEl>
                                      </p:cBhvr>
                                    </p:animEffect>
                                    <p:anim calcmode="lin" valueType="num">
                                      <p:cBhvr>
                                        <p:cTn id="30" dur="2000" fill="hold"/>
                                        <p:tgtEl>
                                          <p:spTgt spid="16">
                                            <p:txEl>
                                              <p:pRg st="2" end="2"/>
                                            </p:txEl>
                                          </p:spTgt>
                                        </p:tgtEl>
                                        <p:attrNameLst>
                                          <p:attrName>ppt_w</p:attrName>
                                        </p:attrNameLst>
                                      </p:cBhvr>
                                      <p:tavLst>
                                        <p:tav tm="0" fmla="#ppt_w*sin(2.5*pi*$)">
                                          <p:val>
                                            <p:fltVal val="0"/>
                                          </p:val>
                                        </p:tav>
                                        <p:tav tm="100000">
                                          <p:val>
                                            <p:fltVal val="1"/>
                                          </p:val>
                                        </p:tav>
                                      </p:tavLst>
                                    </p:anim>
                                    <p:anim calcmode="lin" valueType="num">
                                      <p:cBhvr>
                                        <p:cTn id="31" dur="2000" fill="hold"/>
                                        <p:tgtEl>
                                          <p:spTgt spid="16">
                                            <p:txEl>
                                              <p:pRg st="2" end="2"/>
                                            </p:txEl>
                                          </p:spTgt>
                                        </p:tgtEl>
                                        <p:attrNameLst>
                                          <p:attrName>ppt_h</p:attrName>
                                        </p:attrNameLst>
                                      </p:cBhvr>
                                      <p:tavLst>
                                        <p:tav tm="0">
                                          <p:val>
                                            <p:strVal val="#ppt_h"/>
                                          </p:val>
                                        </p:tav>
                                        <p:tav tm="100000">
                                          <p:val>
                                            <p:strVal val="#ppt_h"/>
                                          </p:val>
                                        </p:tav>
                                      </p:tavLst>
                                    </p:anim>
                                  </p:childTnLst>
                                </p:cTn>
                              </p:par>
                            </p:childTnLst>
                          </p:cTn>
                        </p:par>
                        <p:par>
                          <p:cTn id="32" fill="hold">
                            <p:stCondLst>
                              <p:cond delay="8000"/>
                            </p:stCondLst>
                            <p:childTnLst>
                              <p:par>
                                <p:cTn id="33" presetID="45" presetClass="entr" presetSubtype="0" fill="hold" nodeType="afterEffect">
                                  <p:stCondLst>
                                    <p:cond delay="0"/>
                                  </p:stCondLst>
                                  <p:childTnLst>
                                    <p:set>
                                      <p:cBhvr>
                                        <p:cTn id="34" dur="1" fill="hold">
                                          <p:stCondLst>
                                            <p:cond delay="0"/>
                                          </p:stCondLst>
                                        </p:cTn>
                                        <p:tgtEl>
                                          <p:spTgt spid="16">
                                            <p:txEl>
                                              <p:pRg st="3" end="3"/>
                                            </p:txEl>
                                          </p:spTgt>
                                        </p:tgtEl>
                                        <p:attrNameLst>
                                          <p:attrName>style.visibility</p:attrName>
                                        </p:attrNameLst>
                                      </p:cBhvr>
                                      <p:to>
                                        <p:strVal val="visible"/>
                                      </p:to>
                                    </p:set>
                                    <p:animEffect transition="in" filter="fade">
                                      <p:cBhvr>
                                        <p:cTn id="35" dur="2000"/>
                                        <p:tgtEl>
                                          <p:spTgt spid="16">
                                            <p:txEl>
                                              <p:pRg st="3" end="3"/>
                                            </p:txEl>
                                          </p:spTgt>
                                        </p:tgtEl>
                                      </p:cBhvr>
                                    </p:animEffect>
                                    <p:anim calcmode="lin" valueType="num">
                                      <p:cBhvr>
                                        <p:cTn id="36" dur="2000" fill="hold"/>
                                        <p:tgtEl>
                                          <p:spTgt spid="16">
                                            <p:txEl>
                                              <p:pRg st="3" end="3"/>
                                            </p:txEl>
                                          </p:spTgt>
                                        </p:tgtEl>
                                        <p:attrNameLst>
                                          <p:attrName>ppt_w</p:attrName>
                                        </p:attrNameLst>
                                      </p:cBhvr>
                                      <p:tavLst>
                                        <p:tav tm="0" fmla="#ppt_w*sin(2.5*pi*$)">
                                          <p:val>
                                            <p:fltVal val="0"/>
                                          </p:val>
                                        </p:tav>
                                        <p:tav tm="100000">
                                          <p:val>
                                            <p:fltVal val="1"/>
                                          </p:val>
                                        </p:tav>
                                      </p:tavLst>
                                    </p:anim>
                                    <p:anim calcmode="lin" valueType="num">
                                      <p:cBhvr>
                                        <p:cTn id="37" dur="2000" fill="hold"/>
                                        <p:tgtEl>
                                          <p:spTgt spid="16">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4068" y="747581"/>
            <a:ext cx="10197738" cy="4552015"/>
          </a:xfrm>
          <a:prstGeom prst="rect">
            <a:avLst/>
          </a:prstGeom>
        </p:spPr>
        <p:txBody>
          <a:bodyPr wrap="square">
            <a:spAutoFit/>
          </a:bodyPr>
          <a:lstStyle/>
          <a:p>
            <a:pPr algn="just">
              <a:spcBef>
                <a:spcPts val="1200"/>
              </a:spcBef>
              <a:spcAft>
                <a:spcPts val="1200"/>
              </a:spcAft>
            </a:pP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Ưu điểm:</a:t>
            </a:r>
            <a:endParaRPr lang="en-US" sz="2800" b="1">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Các câu lệnh của Python có cú pháp đơn giản. Môi trường lập trình Python dễ sử dụng, không phụ thuộc vào hệ điều hành, chạy trên nhiều loại máy tính, điện thoại thông minh, robot giáo dục,… + Python có mã nguồn mở nên thu hút nhiều nhà khoa học cùng phát triển.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Các thư viện chương trình phong phú về trí tuệ nhân tạo, phân tích dữ liệu, kĩ thuật robot,… Python là ngôn ngữ lập trình được dùng phổ biến trong nghiên cứu và giáo dục</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23561425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199" y="1084074"/>
            <a:ext cx="9805851" cy="3293209"/>
          </a:xfrm>
          <a:prstGeom prst="rect">
            <a:avLst/>
          </a:prstGeom>
        </p:spPr>
        <p:txBody>
          <a:bodyPr wrap="square">
            <a:spAutoFit/>
          </a:bodyPr>
          <a:lstStyle/>
          <a:p>
            <a:pPr algn="just">
              <a:spcBef>
                <a:spcPts val="1200"/>
              </a:spcBef>
              <a:spcAft>
                <a:spcPts val="1200"/>
              </a:spcAft>
            </a:pPr>
            <a:r>
              <a:rPr lang="en-US" sz="28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Ghi nhớ:</a:t>
            </a:r>
            <a:endParaRPr lang="en-US" sz="2800" b="1">
              <a:solidFill>
                <a:srgbClr val="FF0000"/>
              </a:solidFill>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gn="just">
              <a:spcBef>
                <a:spcPts val="1200"/>
              </a:spcBef>
              <a:spcAft>
                <a:spcPts val="1200"/>
              </a:spcAft>
              <a:buFont typeface="Symbol" panose="05050102010706020507" pitchFamily="18" charset="2"/>
              <a:buChar char=""/>
            </a:pPr>
            <a:r>
              <a:rPr lang="en-US" sz="2800">
                <a:solidFill>
                  <a:srgbClr val="538135"/>
                </a:solidFill>
                <a:latin typeface="Times New Roman" panose="02020603050405020304" pitchFamily="18" charset="0"/>
                <a:ea typeface="Times New Roman" panose="02020603050405020304" pitchFamily="18" charset="0"/>
                <a:cs typeface="Times New Roman" panose="02020603050405020304" pitchFamily="18" charset="0"/>
              </a:rPr>
              <a:t>Ngôn ngữ lập trình bậc cao có các câu lệnh được viết gần với ngôn ngữ </a:t>
            </a:r>
            <a:r>
              <a:rPr lang="en-US" sz="2800">
                <a:solidFill>
                  <a:srgbClr val="538135"/>
                </a:solidFill>
                <a:latin typeface="Times New Roman" panose="02020603050405020304" pitchFamily="18" charset="0"/>
                <a:ea typeface="Times New Roman" panose="02020603050405020304" pitchFamily="18" charset="0"/>
                <a:cs typeface="Times New Roman" panose="02020603050405020304" pitchFamily="18" charset="0"/>
              </a:rPr>
              <a:t>tự </a:t>
            </a:r>
            <a:r>
              <a:rPr lang="en-US" sz="2800" smtClean="0">
                <a:solidFill>
                  <a:srgbClr val="538135"/>
                </a:solidFill>
                <a:latin typeface="Times New Roman" panose="02020603050405020304" pitchFamily="18" charset="0"/>
                <a:ea typeface="Times New Roman" panose="02020603050405020304" pitchFamily="18" charset="0"/>
                <a:cs typeface="Times New Roman" panose="02020603050405020304" pitchFamily="18" charset="0"/>
              </a:rPr>
              <a:t>nhiên </a:t>
            </a:r>
            <a:r>
              <a:rPr lang="en-US" sz="2800">
                <a:solidFill>
                  <a:srgbClr val="538135"/>
                </a:solidFill>
                <a:latin typeface="Times New Roman" panose="02020603050405020304" pitchFamily="18" charset="0"/>
                <a:ea typeface="Times New Roman" panose="02020603050405020304" pitchFamily="18" charset="0"/>
                <a:cs typeface="Times New Roman" panose="02020603050405020304" pitchFamily="18" charset="0"/>
              </a:rPr>
              <a:t>giúp cho việc đọc, hiểu chương trình dễ dàng  </a:t>
            </a:r>
            <a:r>
              <a:rPr lang="en-US" sz="2800">
                <a:solidFill>
                  <a:srgbClr val="538135"/>
                </a:solidFill>
                <a:latin typeface="Times New Roman" panose="02020603050405020304" pitchFamily="18" charset="0"/>
                <a:ea typeface="Times New Roman" panose="02020603050405020304" pitchFamily="18" charset="0"/>
                <a:cs typeface="Times New Roman" panose="02020603050405020304" pitchFamily="18" charset="0"/>
              </a:rPr>
              <a:t>hơn </a:t>
            </a:r>
            <a:endParaRPr lang="en-US" sz="2800" smtClean="0">
              <a:solidFill>
                <a:srgbClr val="538135"/>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spcBef>
                <a:spcPts val="1200"/>
              </a:spcBef>
              <a:spcAft>
                <a:spcPts val="1200"/>
              </a:spcAft>
              <a:buFont typeface="Symbol" panose="05050102010706020507" pitchFamily="18" charset="2"/>
              <a:buChar char=""/>
            </a:pPr>
            <a:r>
              <a:rPr lang="en-US" sz="2800" smtClean="0">
                <a:solidFill>
                  <a:srgbClr val="538135"/>
                </a:solidFill>
                <a:latin typeface="Times New Roman" panose="02020603050405020304" pitchFamily="18" charset="0"/>
                <a:ea typeface="Times New Roman" panose="02020603050405020304" pitchFamily="18" charset="0"/>
              </a:rPr>
              <a:t>Python </a:t>
            </a:r>
            <a:r>
              <a:rPr lang="en-US" sz="2800">
                <a:solidFill>
                  <a:srgbClr val="538135"/>
                </a:solidFill>
                <a:latin typeface="Times New Roman" panose="02020603050405020304" pitchFamily="18" charset="0"/>
                <a:ea typeface="Times New Roman" panose="02020603050405020304" pitchFamily="18" charset="0"/>
              </a:rPr>
              <a:t>là một ngôn ngữ lập trình bậc cao phổ biến trong nghiên cứu và giáo dục</a:t>
            </a:r>
            <a:endParaRPr lang="en-US" sz="2800"/>
          </a:p>
        </p:txBody>
      </p:sp>
    </p:spTree>
    <p:extLst>
      <p:ext uri="{BB962C8B-B14F-4D97-AF65-F5344CB8AC3E}">
        <p14:creationId xmlns:p14="http://schemas.microsoft.com/office/powerpoint/2010/main" val="73030109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Callout 2"/>
          <p:cNvSpPr/>
          <p:nvPr/>
        </p:nvSpPr>
        <p:spPr>
          <a:xfrm>
            <a:off x="1402080" y="618852"/>
            <a:ext cx="9675223" cy="4825663"/>
          </a:xfrm>
          <a:prstGeom prst="cloudCallou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Theo em, viết chương trình bằng loại ngôn ngữ lập trình nào dễ nhất?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514350" indent="-514350">
              <a:spcBef>
                <a:spcPts val="1200"/>
              </a:spcBef>
              <a:spcAft>
                <a:spcPts val="1200"/>
              </a:spcAft>
              <a:buAutoNum type="alphaUcPeriod"/>
            </a:pPr>
            <a:r>
              <a:rPr lang="vi-VN" sz="2800" smtClean="0">
                <a:latin typeface="Times New Roman" panose="02020603050405020304" pitchFamily="18" charset="0"/>
                <a:ea typeface="Times New Roman" panose="02020603050405020304" pitchFamily="18" charset="0"/>
              </a:rPr>
              <a:t>Ngôn </a:t>
            </a:r>
            <a:r>
              <a:rPr lang="vi-VN" sz="2800">
                <a:latin typeface="Times New Roman" panose="02020603050405020304" pitchFamily="18" charset="0"/>
                <a:ea typeface="Times New Roman" panose="02020603050405020304" pitchFamily="18" charset="0"/>
              </a:rPr>
              <a:t>ngữ </a:t>
            </a:r>
            <a:r>
              <a:rPr lang="vi-VN" sz="2800">
                <a:latin typeface="Times New Roman" panose="02020603050405020304" pitchFamily="18" charset="0"/>
                <a:ea typeface="Times New Roman" panose="02020603050405020304" pitchFamily="18" charset="0"/>
              </a:rPr>
              <a:t>máy         </a:t>
            </a:r>
            <a:endParaRPr lang="en-US" sz="2800" smtClean="0">
              <a:latin typeface="Times New Roman" panose="02020603050405020304" pitchFamily="18" charset="0"/>
              <a:ea typeface="Times New Roman" panose="02020603050405020304" pitchFamily="18" charset="0"/>
            </a:endParaRPr>
          </a:p>
          <a:p>
            <a:pPr marL="514350" indent="-514350">
              <a:spcBef>
                <a:spcPts val="1200"/>
              </a:spcBef>
              <a:spcAft>
                <a:spcPts val="1200"/>
              </a:spcAft>
              <a:buAutoNum type="alphaUcPeriod"/>
            </a:pPr>
            <a:r>
              <a:rPr lang="vi-VN" sz="2800" smtClean="0">
                <a:latin typeface="Times New Roman" panose="02020603050405020304" pitchFamily="18" charset="0"/>
                <a:ea typeface="Times New Roman" panose="02020603050405020304" pitchFamily="18" charset="0"/>
              </a:rPr>
              <a:t>Hợp </a:t>
            </a:r>
            <a:r>
              <a:rPr lang="vi-VN" sz="2800">
                <a:latin typeface="Times New Roman" panose="02020603050405020304" pitchFamily="18" charset="0"/>
                <a:ea typeface="Times New Roman" panose="02020603050405020304" pitchFamily="18" charset="0"/>
              </a:rPr>
              <a:t>ngữ</a:t>
            </a:r>
            <a:r>
              <a:rPr lang="vi-VN" sz="2800">
                <a:latin typeface="Times New Roman" panose="02020603050405020304" pitchFamily="18" charset="0"/>
                <a:ea typeface="Times New Roman" panose="02020603050405020304" pitchFamily="18" charset="0"/>
              </a:rPr>
              <a:t>.           </a:t>
            </a:r>
            <a:endParaRPr lang="en-US" sz="2800" smtClean="0">
              <a:latin typeface="Times New Roman" panose="02020603050405020304" pitchFamily="18" charset="0"/>
              <a:ea typeface="Times New Roman" panose="02020603050405020304" pitchFamily="18" charset="0"/>
            </a:endParaRPr>
          </a:p>
          <a:p>
            <a:pPr marL="514350" indent="-514350">
              <a:spcBef>
                <a:spcPts val="1200"/>
              </a:spcBef>
              <a:spcAft>
                <a:spcPts val="1200"/>
              </a:spcAft>
              <a:buAutoNum type="alphaUcPeriod"/>
            </a:pPr>
            <a:r>
              <a:rPr lang="vi-VN" sz="2800" smtClean="0">
                <a:latin typeface="Times New Roman" panose="02020603050405020304" pitchFamily="18" charset="0"/>
                <a:ea typeface="Times New Roman" panose="02020603050405020304" pitchFamily="18" charset="0"/>
              </a:rPr>
              <a:t>Ngôn </a:t>
            </a:r>
            <a:r>
              <a:rPr lang="vi-VN" sz="2800">
                <a:latin typeface="Times New Roman" panose="02020603050405020304" pitchFamily="18" charset="0"/>
                <a:ea typeface="Times New Roman" panose="02020603050405020304" pitchFamily="18" charset="0"/>
              </a:rPr>
              <a:t>ngữ </a:t>
            </a:r>
            <a:r>
              <a:rPr lang="vi-VN" sz="2800">
                <a:latin typeface="Times New Roman" panose="02020603050405020304" pitchFamily="18" charset="0"/>
                <a:ea typeface="Times New Roman" panose="02020603050405020304" pitchFamily="18" charset="0"/>
              </a:rPr>
              <a:t>lập </a:t>
            </a:r>
            <a:r>
              <a:rPr lang="vi-VN" sz="2800" smtClean="0">
                <a:latin typeface="Times New Roman" panose="02020603050405020304" pitchFamily="18" charset="0"/>
                <a:ea typeface="Times New Roman" panose="02020603050405020304" pitchFamily="18" charset="0"/>
              </a:rPr>
              <a:t>t</a:t>
            </a:r>
            <a:r>
              <a:rPr lang="en-US" sz="2800" smtClean="0">
                <a:latin typeface="Times New Roman" panose="02020603050405020304" pitchFamily="18" charset="0"/>
                <a:ea typeface="Times New Roman" panose="02020603050405020304" pitchFamily="18" charset="0"/>
              </a:rPr>
              <a:t>rì</a:t>
            </a:r>
            <a:r>
              <a:rPr lang="vi-VN" sz="2800" smtClean="0">
                <a:latin typeface="Times New Roman" panose="02020603050405020304" pitchFamily="18" charset="0"/>
                <a:ea typeface="Times New Roman" panose="02020603050405020304" pitchFamily="18" charset="0"/>
              </a:rPr>
              <a:t>nh </a:t>
            </a:r>
            <a:r>
              <a:rPr lang="vi-VN" sz="2800">
                <a:latin typeface="Times New Roman" panose="02020603050405020304" pitchFamily="18" charset="0"/>
                <a:ea typeface="Times New Roman" panose="02020603050405020304" pitchFamily="18" charset="0"/>
              </a:rPr>
              <a:t>bậc cao</a:t>
            </a:r>
            <a:endParaRPr lang="en-US" sz="2800"/>
          </a:p>
        </p:txBody>
      </p:sp>
    </p:spTree>
    <p:extLst>
      <p:ext uri="{BB962C8B-B14F-4D97-AF65-F5344CB8AC3E}">
        <p14:creationId xmlns:p14="http://schemas.microsoft.com/office/powerpoint/2010/main" val="2079290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Callout 2"/>
          <p:cNvSpPr/>
          <p:nvPr/>
        </p:nvSpPr>
        <p:spPr>
          <a:xfrm>
            <a:off x="1541416" y="681804"/>
            <a:ext cx="9300755" cy="3912066"/>
          </a:xfrm>
          <a:prstGeom prst="cloudCallou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1200"/>
              </a:spcBef>
              <a:spcAft>
                <a:spcPts val="12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Tìm hiểu cách viết và thực hiện các lệnh trong môi trường lập trình Python.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Phân biệt chế độ gõ lệnh trực tiếp và chế độ soạn thảo chương trình của Python.</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310048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B7E38-3379-4C07-89B4-388F46FF0BED}"/>
              </a:ext>
            </a:extLst>
          </p:cNvPr>
          <p:cNvSpPr>
            <a:spLocks noGrp="1"/>
          </p:cNvSpPr>
          <p:nvPr>
            <p:ph type="title"/>
          </p:nvPr>
        </p:nvSpPr>
        <p:spPr>
          <a:xfrm>
            <a:off x="290948" y="1777736"/>
            <a:ext cx="6996545" cy="3500846"/>
          </a:xfrm>
        </p:spPr>
        <p:txBody>
          <a:bodyPr>
            <a:noAutofit/>
          </a:bodyPr>
          <a:lstStyle/>
          <a:p>
            <a:pPr marL="0" marR="0" algn="l">
              <a:lnSpc>
                <a:spcPct val="100000"/>
              </a:lnSpc>
              <a:spcBef>
                <a:spcPts val="1200"/>
              </a:spcBef>
              <a:spcAft>
                <a:spcPts val="1200"/>
              </a:spcAft>
            </a:pPr>
            <a:r>
              <a:rPr lang="en-US" sz="2800" i="0" smtClean="0">
                <a:solidFill>
                  <a:schemeClr val="tx1"/>
                </a:solidFill>
                <a:latin typeface="Times New Roman" panose="02020603050405020304" pitchFamily="18" charset="0"/>
                <a:ea typeface="+mn-ea"/>
                <a:cs typeface="Times New Roman" panose="02020603050405020304" pitchFamily="18" charset="0"/>
              </a:rPr>
              <a:t>- Khởi động Python</a:t>
            </a:r>
            <a:endParaRPr lang="en-US" sz="2800" i="0"/>
          </a:p>
        </p:txBody>
      </p:sp>
      <p:pic>
        <p:nvPicPr>
          <p:cNvPr id="5" name="Picture 4">
            <a:extLst>
              <a:ext uri="{FF2B5EF4-FFF2-40B4-BE49-F238E27FC236}">
                <a16:creationId xmlns:a16="http://schemas.microsoft.com/office/drawing/2014/main" id="{FC82F78A-3517-44AA-9360-6B7B28F150BB}"/>
              </a:ext>
            </a:extLst>
          </p:cNvPr>
          <p:cNvPicPr>
            <a:picLocks noChangeAspect="1"/>
          </p:cNvPicPr>
          <p:nvPr/>
        </p:nvPicPr>
        <p:blipFill rotWithShape="1">
          <a:blip r:embed="rId2"/>
          <a:srcRect t="68090" r="78296"/>
          <a:stretch/>
        </p:blipFill>
        <p:spPr>
          <a:xfrm>
            <a:off x="7498789" y="1316182"/>
            <a:ext cx="4468057" cy="3962400"/>
          </a:xfrm>
          <a:prstGeom prst="rect">
            <a:avLst/>
          </a:prstGeom>
        </p:spPr>
      </p:pic>
      <p:sp>
        <p:nvSpPr>
          <p:cNvPr id="6" name="Speech Bubble: Oval 5">
            <a:extLst>
              <a:ext uri="{FF2B5EF4-FFF2-40B4-BE49-F238E27FC236}">
                <a16:creationId xmlns:a16="http://schemas.microsoft.com/office/drawing/2014/main" id="{0964371C-C8B8-482D-8023-D41C13906EA9}"/>
              </a:ext>
            </a:extLst>
          </p:cNvPr>
          <p:cNvSpPr/>
          <p:nvPr/>
        </p:nvSpPr>
        <p:spPr>
          <a:xfrm>
            <a:off x="6096000" y="1052945"/>
            <a:ext cx="1537855" cy="942110"/>
          </a:xfrm>
          <a:prstGeom prst="wedgeEllipseCallout">
            <a:avLst>
              <a:gd name="adj1" fmla="val 139527"/>
              <a:gd name="adj2" fmla="val 71324"/>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800" b="1">
                <a:latin typeface="Times New Roman" panose="02020603050405020304" pitchFamily="18" charset="0"/>
                <a:cs typeface="Times New Roman" panose="02020603050405020304" pitchFamily="18" charset="0"/>
              </a:rPr>
              <a:t>Chọn</a:t>
            </a:r>
          </a:p>
        </p:txBody>
      </p:sp>
      <p:sp>
        <p:nvSpPr>
          <p:cNvPr id="7" name="Speech Bubble: Oval 6">
            <a:extLst>
              <a:ext uri="{FF2B5EF4-FFF2-40B4-BE49-F238E27FC236}">
                <a16:creationId xmlns:a16="http://schemas.microsoft.com/office/drawing/2014/main" id="{6616EA67-54F6-4BEE-8090-135EEC9DF21F}"/>
              </a:ext>
            </a:extLst>
          </p:cNvPr>
          <p:cNvSpPr/>
          <p:nvPr/>
        </p:nvSpPr>
        <p:spPr>
          <a:xfrm>
            <a:off x="5327072" y="4807527"/>
            <a:ext cx="1537855" cy="942110"/>
          </a:xfrm>
          <a:prstGeom prst="wedgeEllipseCallout">
            <a:avLst>
              <a:gd name="adj1" fmla="val 117005"/>
              <a:gd name="adj2" fmla="val -3750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400" b="1">
                <a:latin typeface="Times New Roman" panose="02020603050405020304" pitchFamily="18" charset="0"/>
                <a:cs typeface="Times New Roman" panose="02020603050405020304" pitchFamily="18" charset="0"/>
              </a:rPr>
              <a:t>Cửa sổ Start</a:t>
            </a:r>
          </a:p>
        </p:txBody>
      </p:sp>
      <p:sp>
        <p:nvSpPr>
          <p:cNvPr id="8" name="Rounded Rectangle 39">
            <a:extLst>
              <a:ext uri="{FF2B5EF4-FFF2-40B4-BE49-F238E27FC236}">
                <a16:creationId xmlns:a16="http://schemas.microsoft.com/office/drawing/2014/main" id="{AEA83BAD-F081-4B54-B897-FE18A0D96C53}"/>
              </a:ext>
            </a:extLst>
          </p:cNvPr>
          <p:cNvSpPr/>
          <p:nvPr/>
        </p:nvSpPr>
        <p:spPr>
          <a:xfrm>
            <a:off x="2189018" y="124691"/>
            <a:ext cx="7543800" cy="540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2. </a:t>
            </a:r>
            <a:r>
              <a:rPr lang="en-US" sz="4000" b="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Môi trường lập trình Python</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236739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F5C5FC-9EC4-40DD-AD09-E5C6078BCC82}"/>
              </a:ext>
            </a:extLst>
          </p:cNvPr>
          <p:cNvPicPr>
            <a:picLocks noChangeAspect="1"/>
          </p:cNvPicPr>
          <p:nvPr/>
        </p:nvPicPr>
        <p:blipFill rotWithShape="1">
          <a:blip r:embed="rId2"/>
          <a:srcRect l="2727" r="37696" b="58388"/>
          <a:stretch/>
        </p:blipFill>
        <p:spPr>
          <a:xfrm>
            <a:off x="809897" y="2264667"/>
            <a:ext cx="10528663" cy="4593333"/>
          </a:xfrm>
          <a:prstGeom prst="rect">
            <a:avLst/>
          </a:prstGeom>
        </p:spPr>
      </p:pic>
      <p:sp>
        <p:nvSpPr>
          <p:cNvPr id="5" name="Arrow: Down 4">
            <a:extLst>
              <a:ext uri="{FF2B5EF4-FFF2-40B4-BE49-F238E27FC236}">
                <a16:creationId xmlns:a16="http://schemas.microsoft.com/office/drawing/2014/main" id="{0DA9A4DA-9A98-442B-8598-770FA83C26A4}"/>
              </a:ext>
            </a:extLst>
          </p:cNvPr>
          <p:cNvSpPr/>
          <p:nvPr/>
        </p:nvSpPr>
        <p:spPr>
          <a:xfrm>
            <a:off x="4568437" y="1391831"/>
            <a:ext cx="304800" cy="87283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24AB674-3F62-4367-8327-434028BD4401}"/>
              </a:ext>
            </a:extLst>
          </p:cNvPr>
          <p:cNvSpPr txBox="1"/>
          <p:nvPr/>
        </p:nvSpPr>
        <p:spPr>
          <a:xfrm>
            <a:off x="5295207" y="1391831"/>
            <a:ext cx="5209309" cy="461665"/>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sz="2400">
                <a:latin typeface="Times New Roman" panose="02020603050405020304" pitchFamily="18" charset="0"/>
                <a:cs typeface="Times New Roman" panose="02020603050405020304" pitchFamily="18" charset="0"/>
              </a:rPr>
              <a:t>Cửa sổ làm việc trực tiếp của Python</a:t>
            </a:r>
          </a:p>
        </p:txBody>
      </p:sp>
      <p:sp>
        <p:nvSpPr>
          <p:cNvPr id="8" name="Rectangle 7"/>
          <p:cNvSpPr/>
          <p:nvPr/>
        </p:nvSpPr>
        <p:spPr>
          <a:xfrm>
            <a:off x="413657" y="415335"/>
            <a:ext cx="11321142" cy="523220"/>
          </a:xfrm>
          <a:prstGeom prst="rect">
            <a:avLst/>
          </a:prstGeom>
        </p:spPr>
        <p:txBody>
          <a:bodyPr wrap="square">
            <a:spAutoFit/>
          </a:bodyPr>
          <a:lstStyle/>
          <a:p>
            <a:r>
              <a:rPr lang="en-US" sz="2800">
                <a:solidFill>
                  <a:srgbClr val="000000"/>
                </a:solidFill>
                <a:latin typeface="Times New Roman" panose="02020603050405020304" pitchFamily="18" charset="0"/>
                <a:ea typeface="Times New Roman" panose="02020603050405020304" pitchFamily="18" charset="0"/>
              </a:rPr>
              <a:t>Sau khi khởi động, màn hình làm việc của python có dạng tương tự </a:t>
            </a:r>
            <a:r>
              <a:rPr lang="en-US" sz="2800">
                <a:solidFill>
                  <a:srgbClr val="000000"/>
                </a:solidFill>
                <a:latin typeface="Times New Roman" panose="02020603050405020304" pitchFamily="18" charset="0"/>
                <a:ea typeface="Times New Roman" panose="02020603050405020304" pitchFamily="18" charset="0"/>
              </a:rPr>
              <a:t>như </a:t>
            </a:r>
            <a:r>
              <a:rPr lang="en-US" sz="2800" smtClean="0">
                <a:solidFill>
                  <a:srgbClr val="000000"/>
                </a:solidFill>
                <a:latin typeface="Times New Roman" panose="02020603050405020304" pitchFamily="18" charset="0"/>
                <a:ea typeface="Times New Roman" panose="02020603050405020304" pitchFamily="18" charset="0"/>
              </a:rPr>
              <a:t>sau:</a:t>
            </a:r>
            <a:endParaRPr lang="en-US" sz="2800"/>
          </a:p>
        </p:txBody>
      </p:sp>
    </p:spTree>
    <p:extLst>
      <p:ext uri="{BB962C8B-B14F-4D97-AF65-F5344CB8AC3E}">
        <p14:creationId xmlns:p14="http://schemas.microsoft.com/office/powerpoint/2010/main" val="157596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05691" y="754675"/>
            <a:ext cx="10589623" cy="5078313"/>
          </a:xfrm>
          <a:prstGeom prst="rect">
            <a:avLst/>
          </a:prstGeom>
        </p:spPr>
        <p:txBody>
          <a:bodyPr wrap="square">
            <a:spAutoFit/>
          </a:bodyPr>
          <a:lstStyle/>
          <a:p>
            <a:pPr algn="just">
              <a:spcBef>
                <a:spcPts val="1200"/>
              </a:spcBef>
              <a:spcAft>
                <a:spcPts val="1200"/>
              </a:spcAft>
            </a:pP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Môi trường lập trình Python có hai chế độ:</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Chế </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độ </a:t>
            </a:r>
            <a:r>
              <a:rPr lang="en-US" sz="280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gõ </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lệnh trực tiếp thường được dùng để tính toán và kiểm tra nhanh các lệnh.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Chế độ soạn thảo dùng để viết các chương trình có nhiều dòng lệnh.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538135"/>
                </a:solidFill>
                <a:latin typeface="Times New Roman" panose="02020603050405020304" pitchFamily="18" charset="0"/>
                <a:ea typeface="Times New Roman" panose="02020603050405020304" pitchFamily="18" charset="0"/>
                <a:cs typeface="Times New Roman" panose="02020603050405020304" pitchFamily="18" charset="0"/>
              </a:rPr>
              <a:t>a) Chế độ gõ lệnh trực tiếp</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Gõ lệnh trực tiếp sau dấu nhắc &gt;&gt;&gt; và nhấn phím Enter để thực hiện lệnh như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&gt;&gt;&gt;   &lt;lệnh python&gt;</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88028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96685" y="765222"/>
            <a:ext cx="10694126" cy="1261884"/>
          </a:xfrm>
          <a:prstGeom prst="rect">
            <a:avLst/>
          </a:prstGeom>
        </p:spPr>
        <p:txBody>
          <a:bodyPr wrap="square">
            <a:spAutoFit/>
          </a:bodyPr>
          <a:lstStyle/>
          <a:p>
            <a:pPr>
              <a:spcBef>
                <a:spcPts val="1200"/>
              </a:spcBef>
              <a:spcAft>
                <a:spcPts val="1200"/>
              </a:spcAft>
            </a:pPr>
            <a:r>
              <a:rPr lang="en-US" sz="2800" b="1">
                <a:solidFill>
                  <a:srgbClr val="538135"/>
                </a:solidFill>
                <a:latin typeface="Times New Roman" panose="02020603050405020304" pitchFamily="18" charset="0"/>
                <a:ea typeface="Times New Roman" panose="02020603050405020304" pitchFamily="18" charset="0"/>
                <a:cs typeface="Times New Roman" panose="02020603050405020304" pitchFamily="18" charset="0"/>
              </a:rPr>
              <a:t>b) Chế độ soạn thảo</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en-US" sz="2800" b="1">
                <a:solidFill>
                  <a:srgbClr val="538135"/>
                </a:solidFill>
                <a:latin typeface="Times New Roman" panose="02020603050405020304" pitchFamily="18" charset="0"/>
                <a:ea typeface="Times New Roman" panose="02020603050405020304" pitchFamily="18" charset="0"/>
                <a:cs typeface="Times New Roman" panose="02020603050405020304" pitchFamily="18" charset="0"/>
              </a:rPr>
              <a:t>- Mở màn hình soạn thảo bằng cách vào File/NewFile</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4" name="Picture 3"/>
          <p:cNvPicPr/>
          <p:nvPr/>
        </p:nvPicPr>
        <p:blipFill rotWithShape="1">
          <a:blip r:embed="rId2"/>
          <a:srcRect l="61609" t="42212" r="4462" b="40747"/>
          <a:stretch/>
        </p:blipFill>
        <p:spPr bwMode="auto">
          <a:xfrm>
            <a:off x="1010193" y="2351630"/>
            <a:ext cx="10067109" cy="411448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37381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62150" y="1658839"/>
            <a:ext cx="10371908" cy="3293209"/>
          </a:xfrm>
          <a:prstGeom prst="rect">
            <a:avLst/>
          </a:prstGeom>
        </p:spPr>
        <p:txBody>
          <a:bodyPr wrap="square">
            <a:spAutoFit/>
          </a:bodyPr>
          <a:lstStyle/>
          <a:p>
            <a:pPr algn="just">
              <a:spcBef>
                <a:spcPts val="1200"/>
              </a:spcBef>
              <a:spcAft>
                <a:spcPts val="1200"/>
              </a:spcAft>
            </a:pPr>
            <a:r>
              <a:rPr lang="en-US" sz="28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Chú ý: </a:t>
            </a:r>
            <a:r>
              <a:rPr lang="en-US" sz="2800">
                <a:latin typeface="Times New Roman" panose="02020603050405020304" pitchFamily="18" charset="0"/>
                <a:ea typeface="Times New Roman" panose="02020603050405020304" pitchFamily="18" charset="0"/>
                <a:cs typeface="Times New Roman" panose="02020603050405020304" pitchFamily="18" charset="0"/>
              </a:rPr>
              <a:t>Có thể soạn thảo chương trình Python bằng phần mềm soạn thảo văn bản hoặc phần mềm lập trình python như Wingware, Pycharm, Thonny, VisualStudio,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Ghi nhớ:</a:t>
            </a:r>
            <a:endParaRPr lang="en-US" sz="2800" b="1">
              <a:solidFill>
                <a:srgbClr val="FF0000"/>
              </a:solidFill>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en-US" sz="2800">
                <a:latin typeface="Times New Roman" panose="02020603050405020304" pitchFamily="18" charset="0"/>
                <a:ea typeface="Times New Roman" panose="02020603050405020304" pitchFamily="18" charset="0"/>
              </a:rPr>
              <a:t>=&gt; Môi trường lập trình Python có 2 chế độ: chế độ gõ lệnh trực tiếp và chế độ soạn thảo.</a:t>
            </a:r>
            <a:endParaRPr lang="en-US" sz="2800"/>
          </a:p>
        </p:txBody>
      </p:sp>
    </p:spTree>
    <p:extLst>
      <p:ext uri="{BB962C8B-B14F-4D97-AF65-F5344CB8AC3E}">
        <p14:creationId xmlns:p14="http://schemas.microsoft.com/office/powerpoint/2010/main" val="3598366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Callout 2"/>
          <p:cNvSpPr/>
          <p:nvPr/>
        </p:nvSpPr>
        <p:spPr>
          <a:xfrm>
            <a:off x="1689462" y="472799"/>
            <a:ext cx="8421189" cy="4544556"/>
          </a:xfrm>
          <a:prstGeom prst="cloudCallou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?1. Dấu nhắc chính là con trỏ soạn thảo chương trình Python. Đúng hay sai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?2. Việc thực hiện câu lệnh ở chế độ gõ lệnh trực tiếp và chế độ soạn thảo có điểm gì giống nhau, khác nhau?</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111466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09814" y="506485"/>
            <a:ext cx="9239068" cy="743473"/>
          </a:xfrm>
          <a:prstGeom prst="rect">
            <a:avLst/>
          </a:prstGeom>
        </p:spPr>
        <p:txBody>
          <a:bodyPr wrap="none">
            <a:spAutoFit/>
          </a:bodyPr>
          <a:lstStyle/>
          <a:p>
            <a:pPr algn="just">
              <a:lnSpc>
                <a:spcPct val="115000"/>
              </a:lnSpc>
            </a:pPr>
            <a:r>
              <a:rPr lang="en-US" sz="4000" b="1" cap="all">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3. MỘT SỐ LỆNH PYTHON ĐẦU TIÊN</a:t>
            </a:r>
            <a:endParaRPr lang="en-US" sz="400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4" name="Picture 3"/>
          <p:cNvPicPr/>
          <p:nvPr/>
        </p:nvPicPr>
        <p:blipFill rotWithShape="1">
          <a:blip r:embed="rId2"/>
          <a:srcRect l="60654" t="28229" r="3982" b="35988"/>
          <a:stretch/>
        </p:blipFill>
        <p:spPr bwMode="auto">
          <a:xfrm>
            <a:off x="1006202" y="1592036"/>
            <a:ext cx="10280107" cy="526596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82523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rotWithShape="1">
          <a:blip r:embed="rId2"/>
          <a:srcRect l="61440" t="28508" r="3986" b="49409"/>
          <a:stretch/>
        </p:blipFill>
        <p:spPr bwMode="auto">
          <a:xfrm>
            <a:off x="920614" y="539431"/>
            <a:ext cx="10748872" cy="546948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01137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31520" y="1356336"/>
            <a:ext cx="11051177" cy="2739211"/>
          </a:xfrm>
          <a:prstGeom prst="rect">
            <a:avLst/>
          </a:prstGeom>
        </p:spPr>
        <p:txBody>
          <a:bodyPr wrap="square">
            <a:spAutoFit/>
          </a:bodyPr>
          <a:lstStyle/>
          <a:p>
            <a:pPr algn="just">
              <a:spcBef>
                <a:spcPts val="1200"/>
              </a:spcBef>
              <a:spcAft>
                <a:spcPts val="1200"/>
              </a:spcAft>
            </a:pP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Trong Python, lệnh print() có chức năng đưa dữ liệu ra (xuất dữ liệu).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fr-FR"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Cú pháp lệnh print() như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ctr">
              <a:spcBef>
                <a:spcPts val="1200"/>
              </a:spcBef>
              <a:spcAft>
                <a:spcPts val="1200"/>
              </a:spcAft>
            </a:pPr>
            <a:r>
              <a:rPr lang="fr-FR" sz="2800" b="1">
                <a:solidFill>
                  <a:srgbClr val="FF66FF"/>
                </a:solidFill>
                <a:latin typeface="Times New Roman" panose="02020603050405020304" pitchFamily="18" charset="0"/>
                <a:ea typeface="Times New Roman" panose="02020603050405020304" pitchFamily="18" charset="0"/>
                <a:cs typeface="Times New Roman" panose="02020603050405020304" pitchFamily="18" charset="0"/>
              </a:rPr>
              <a:t>print</a:t>
            </a:r>
            <a:r>
              <a:rPr lang="fr-FR"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(v1, v2,..., vn)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fr-FR"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trong đó v1, v2,..., vn là các giá trị cần đưa ra màn </a:t>
            </a:r>
            <a:r>
              <a:rPr lang="fr-FR"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hình</a:t>
            </a:r>
            <a:r>
              <a:rPr lang="fr-FR" sz="280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998671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79269" y="938325"/>
            <a:ext cx="11051177" cy="4031873"/>
          </a:xfrm>
          <a:prstGeom prst="rect">
            <a:avLst/>
          </a:prstGeom>
        </p:spPr>
        <p:txBody>
          <a:bodyPr wrap="square">
            <a:spAutoFit/>
          </a:bodyPr>
          <a:lstStyle/>
          <a:p>
            <a:pPr algn="just">
              <a:spcBef>
                <a:spcPts val="1200"/>
              </a:spcBef>
              <a:spcAft>
                <a:spcPts val="1200"/>
              </a:spcAft>
            </a:pPr>
            <a:r>
              <a:rPr lang="fr-FR" sz="2800" b="1"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Ghi </a:t>
            </a:r>
            <a:r>
              <a:rPr lang="fr-FR"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nhớ :</a:t>
            </a:r>
            <a:endParaRPr lang="en-US" sz="2800">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gn="just">
              <a:spcBef>
                <a:spcPts val="1200"/>
              </a:spcBef>
              <a:spcAft>
                <a:spcPts val="1200"/>
              </a:spcAft>
              <a:buFont typeface="Symbol" panose="05050102010706020507" pitchFamily="18" charset="2"/>
              <a:buChar char=""/>
            </a:pPr>
            <a:r>
              <a:rPr lang="fr-FR"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Khi nhập giá trị số hoặc xâu kí tự từ dòng lệnh, Python tự nhận biết kiểu dữ liệu.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gn="just">
              <a:spcBef>
                <a:spcPts val="1200"/>
              </a:spcBef>
              <a:spcAft>
                <a:spcPts val="1200"/>
              </a:spcAft>
              <a:buFont typeface="Symbol" panose="05050102010706020507" pitchFamily="18" charset="2"/>
              <a:buChar char=""/>
            </a:pPr>
            <a:r>
              <a:rPr lang="fr-FR"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Python có thể thực hiện các phép toán thông thường với số, phân biệt số thực và </a:t>
            </a:r>
            <a:r>
              <a:rPr lang="fr-FR"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số </a:t>
            </a:r>
            <a:r>
              <a:rPr lang="fr-FR" sz="2800" smtClean="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nguyên.</a:t>
            </a:r>
          </a:p>
          <a:p>
            <a:pPr marL="342900" marR="0" lvl="0" indent="-342900" algn="just">
              <a:spcBef>
                <a:spcPts val="1200"/>
              </a:spcBef>
              <a:spcAft>
                <a:spcPts val="1200"/>
              </a:spcAft>
              <a:buFont typeface="Symbol" panose="05050102010706020507" pitchFamily="18" charset="2"/>
              <a:buChar char=""/>
            </a:pPr>
            <a:r>
              <a:rPr lang="fr-FR" sz="2800" smtClean="0">
                <a:solidFill>
                  <a:srgbClr val="ED7D31"/>
                </a:solidFill>
                <a:latin typeface="Times New Roman" panose="02020603050405020304" pitchFamily="18" charset="0"/>
                <a:ea typeface="Times New Roman" panose="02020603050405020304" pitchFamily="18" charset="0"/>
              </a:rPr>
              <a:t>Lệnh </a:t>
            </a:r>
            <a:r>
              <a:rPr lang="fr-FR" sz="2800">
                <a:solidFill>
                  <a:srgbClr val="ED7D31"/>
                </a:solidFill>
                <a:latin typeface="Times New Roman" panose="02020603050405020304" pitchFamily="18" charset="0"/>
                <a:ea typeface="Times New Roman" panose="02020603050405020304" pitchFamily="18" charset="0"/>
              </a:rPr>
              <a:t>print() có chức năng in dữ liệu ra màn hình, có thể in ra một hoặc nhiều giá trị đồng thời</a:t>
            </a:r>
            <a:r>
              <a:rPr lang="fr-FR" sz="2800">
                <a:latin typeface="Times New Roman" panose="02020603050405020304" pitchFamily="18" charset="0"/>
                <a:ea typeface="Times New Roman" panose="02020603050405020304" pitchFamily="18" charset="0"/>
              </a:rPr>
              <a:t> </a:t>
            </a:r>
            <a:endParaRPr lang="en-US" sz="2800"/>
          </a:p>
        </p:txBody>
      </p:sp>
    </p:spTree>
    <p:extLst>
      <p:ext uri="{BB962C8B-B14F-4D97-AF65-F5344CB8AC3E}">
        <p14:creationId xmlns:p14="http://schemas.microsoft.com/office/powerpoint/2010/main" val="3493298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Alternate Process 2"/>
          <p:cNvSpPr/>
          <p:nvPr/>
        </p:nvSpPr>
        <p:spPr>
          <a:xfrm>
            <a:off x="522515" y="645599"/>
            <a:ext cx="11129554" cy="5482352"/>
          </a:xfrm>
          <a:prstGeom prst="flowChartAlternateProcess">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1200"/>
              </a:spcBef>
              <a:spcAft>
                <a:spcPts val="1200"/>
              </a:spcAft>
            </a:pPr>
            <a:r>
              <a:rPr lang="fr-FR" sz="2800" b="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1.</a:t>
            </a:r>
            <a:r>
              <a:rPr lang="fr-FR"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Kết quả của mỗi lệnh sau là gì? Kết quả đó có kiểu dữ liệu nào?</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fr-FR" sz="2800">
                <a:solidFill>
                  <a:srgbClr val="FF66FF"/>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fr-FR"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5/2</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fr-FR" sz="2800">
                <a:solidFill>
                  <a:srgbClr val="FF66FF"/>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fr-FR"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12 + 1.5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fr-FR" sz="2800">
                <a:solidFill>
                  <a:srgbClr val="FF66FF"/>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fr-FR"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“Bạn là học sinh lớp 10”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FF66FF"/>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10 + 7//2</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2. </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Lệnh sau sẽ in ra kết quả gì?</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FF66FF"/>
                </a:solidFill>
                <a:latin typeface="Times New Roman" panose="02020603050405020304" pitchFamily="18" charset="0"/>
                <a:ea typeface="Times New Roman" panose="02020603050405020304" pitchFamily="18" charset="0"/>
                <a:cs typeface="Times New Roman" panose="02020603050405020304" pitchFamily="18" charset="0"/>
              </a:rPr>
              <a:t>&gt;&gt;&gt; print</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“13 + 10*3//2 – 3**2 = ”</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13 + 10*3//2 – 3**2)</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457701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096774" y="506485"/>
            <a:ext cx="3371436" cy="743473"/>
          </a:xfrm>
          <a:prstGeom prst="rect">
            <a:avLst/>
          </a:prstGeom>
        </p:spPr>
        <p:txBody>
          <a:bodyPr wrap="none">
            <a:spAutoFit/>
          </a:bodyPr>
          <a:lstStyle/>
          <a:p>
            <a:pPr algn="just">
              <a:lnSpc>
                <a:spcPct val="115000"/>
              </a:lnSpc>
            </a:pPr>
            <a:r>
              <a:rPr lang="en-US" sz="4000" b="1">
                <a:solidFill>
                  <a:srgbClr val="CC00FF"/>
                </a:solidFill>
                <a:latin typeface="Times New Roman" panose="02020603050405020304" pitchFamily="18" charset="0"/>
                <a:ea typeface="Times New Roman" panose="02020603050405020304" pitchFamily="18" charset="0"/>
                <a:cs typeface="Times New Roman" panose="02020603050405020304" pitchFamily="18" charset="0"/>
              </a:rPr>
              <a:t>THỰC HÀNH</a:t>
            </a:r>
            <a:endParaRPr lang="en-US" sz="40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4" name="Rectangle 3"/>
          <p:cNvSpPr/>
          <p:nvPr/>
        </p:nvSpPr>
        <p:spPr>
          <a:xfrm>
            <a:off x="1048773" y="1850219"/>
            <a:ext cx="10394289" cy="3560975"/>
          </a:xfrm>
          <a:prstGeom prst="rect">
            <a:avLst/>
          </a:prstGeom>
        </p:spPr>
        <p:txBody>
          <a:bodyPr wrap="square">
            <a:spAutoFit/>
          </a:bodyPr>
          <a:lstStyle/>
          <a:p>
            <a:pPr algn="just">
              <a:lnSpc>
                <a:spcPct val="115000"/>
              </a:lnSpc>
            </a:pPr>
            <a:r>
              <a:rPr lang="en-US" sz="2800" b="1">
                <a:solidFill>
                  <a:srgbClr val="CC00FF"/>
                </a:solidFill>
                <a:latin typeface="Times New Roman" panose="02020603050405020304" pitchFamily="18" charset="0"/>
                <a:ea typeface="Times New Roman" panose="02020603050405020304" pitchFamily="18" charset="0"/>
                <a:cs typeface="Times New Roman" panose="02020603050405020304" pitchFamily="18" charset="0"/>
              </a:rPr>
              <a:t>Nhiệm vụ:</a:t>
            </a:r>
            <a:r>
              <a:rPr lang="en-US" sz="2800">
                <a:solidFill>
                  <a:srgbClr val="CC00FF"/>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Sử dụng chế độ soạn thảo chương trình của Python để tạo, nhập và chạy chương trình đầu tiên có tên </a:t>
            </a:r>
            <a:r>
              <a:rPr lang="en-US" sz="280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Bai1.py </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như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pP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pP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Bai1.py</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pPr>
            <a:r>
              <a:rPr lang="en-US" sz="2800">
                <a:solidFill>
                  <a:srgbClr val="808080"/>
                </a:solidFill>
                <a:latin typeface="Times New Roman" panose="02020603050405020304" pitchFamily="18" charset="0"/>
                <a:ea typeface="Times New Roman" panose="02020603050405020304" pitchFamily="18" charset="0"/>
                <a:cs typeface="Times New Roman" panose="02020603050405020304" pitchFamily="18" charset="0"/>
              </a:rPr>
              <a:t>#  Chương trình đầu tiên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pPr>
            <a:r>
              <a:rPr lang="en-US" sz="2800">
                <a:solidFill>
                  <a:srgbClr val="80808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Kí hiệu # là vị trí bắt đầu dòng chú thích lệnh của Python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pPr>
            <a:r>
              <a:rPr lang="en-US" sz="2800">
                <a:solidFill>
                  <a:srgbClr val="CC00FF"/>
                </a:solidFill>
                <a:latin typeface="Times New Roman" panose="02020603050405020304" pitchFamily="18" charset="0"/>
                <a:ea typeface="Times New Roman" panose="02020603050405020304" pitchFamily="18" charset="0"/>
                <a:cs typeface="Times New Roman" panose="02020603050405020304" pitchFamily="18" charset="0"/>
              </a:rPr>
              <a:t>print</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“Xin chào!”</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151778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84067" y="1368310"/>
            <a:ext cx="10040983" cy="3600986"/>
          </a:xfrm>
          <a:prstGeom prst="rect">
            <a:avLst/>
          </a:prstGeom>
        </p:spPr>
        <p:txBody>
          <a:bodyPr wrap="square">
            <a:spAutoFit/>
          </a:bodyPr>
          <a:lstStyle/>
          <a:p>
            <a:pPr algn="just">
              <a:spcBef>
                <a:spcPts val="1200"/>
              </a:spcBef>
              <a:spcAft>
                <a:spcPts val="1200"/>
              </a:spcAft>
            </a:pPr>
            <a:r>
              <a:rPr lang="vi-VN" sz="2800" b="1">
                <a:solidFill>
                  <a:srgbClr val="FFC000"/>
                </a:solidFill>
                <a:latin typeface="Times New Roman" panose="02020603050405020304" pitchFamily="18" charset="0"/>
                <a:cs typeface="Times New Roman" panose="02020603050405020304" pitchFamily="18" charset="0"/>
              </a:rPr>
              <a:t>Hướng dẫn. </a:t>
            </a:r>
          </a:p>
          <a:p>
            <a:pPr algn="just">
              <a:spcBef>
                <a:spcPts val="1200"/>
              </a:spcBef>
              <a:spcAft>
                <a:spcPts val="1200"/>
              </a:spcAft>
            </a:pPr>
            <a:r>
              <a:rPr lang="vi-VN" sz="2800" i="1">
                <a:solidFill>
                  <a:srgbClr val="0070C0"/>
                </a:solidFill>
                <a:latin typeface="Times New Roman" panose="02020603050405020304" pitchFamily="18" charset="0"/>
                <a:cs typeface="Times New Roman" panose="02020603050405020304" pitchFamily="18" charset="0"/>
              </a:rPr>
              <a:t>Bước 1: </a:t>
            </a:r>
            <a:r>
              <a:rPr lang="vi-VN" sz="2800">
                <a:latin typeface="Times New Roman" panose="02020603050405020304" pitchFamily="18" charset="0"/>
                <a:cs typeface="Times New Roman" panose="02020603050405020304" pitchFamily="18" charset="0"/>
              </a:rPr>
              <a:t>Nháy đúp chuột vào </a:t>
            </a:r>
            <a:r>
              <a:rPr lang="vi-VN" sz="2800">
                <a:latin typeface="Times New Roman" panose="02020603050405020304" pitchFamily="18" charset="0"/>
                <a:cs typeface="Times New Roman" panose="02020603050405020304" pitchFamily="18" charset="0"/>
              </a:rPr>
              <a:t>biểu </a:t>
            </a:r>
            <a:r>
              <a:rPr lang="vi-VN" sz="2800" smtClean="0">
                <a:latin typeface="Times New Roman" panose="02020603050405020304" pitchFamily="18" charset="0"/>
                <a:cs typeface="Times New Roman" panose="02020603050405020304" pitchFamily="18" charset="0"/>
              </a:rPr>
              <a:t>tượng</a:t>
            </a:r>
            <a:r>
              <a:rPr lang="en-US" sz="2800" smtClean="0">
                <a:latin typeface="Times New Roman" panose="02020603050405020304" pitchFamily="18" charset="0"/>
                <a:cs typeface="Times New Roman" panose="02020603050405020304" pitchFamily="18" charset="0"/>
              </a:rPr>
              <a:t>      </a:t>
            </a:r>
            <a:r>
              <a:rPr lang="vi-VN" sz="2800" smtClean="0">
                <a:latin typeface="Times New Roman" panose="02020603050405020304" pitchFamily="18" charset="0"/>
                <a:cs typeface="Times New Roman" panose="02020603050405020304" pitchFamily="18" charset="0"/>
              </a:rPr>
              <a:t> </a:t>
            </a:r>
            <a:r>
              <a:rPr lang="en-US" sz="2800" smtClean="0">
                <a:latin typeface="Times New Roman" panose="02020603050405020304" pitchFamily="18" charset="0"/>
                <a:cs typeface="Times New Roman" panose="02020603050405020304" pitchFamily="18" charset="0"/>
              </a:rPr>
              <a:t>     </a:t>
            </a:r>
            <a:r>
              <a:rPr lang="vi-VN" sz="2800" smtClean="0">
                <a:latin typeface="Times New Roman" panose="02020603050405020304" pitchFamily="18" charset="0"/>
                <a:cs typeface="Times New Roman" panose="02020603050405020304" pitchFamily="18" charset="0"/>
              </a:rPr>
              <a:t> </a:t>
            </a:r>
            <a:r>
              <a:rPr lang="vi-VN" sz="2800">
                <a:latin typeface="Times New Roman" panose="02020603050405020304" pitchFamily="18" charset="0"/>
                <a:cs typeface="Times New Roman" panose="02020603050405020304" pitchFamily="18" charset="0"/>
              </a:rPr>
              <a:t>của Python để khời động.</a:t>
            </a:r>
          </a:p>
          <a:p>
            <a:pPr algn="just">
              <a:spcBef>
                <a:spcPts val="1200"/>
              </a:spcBef>
              <a:spcAft>
                <a:spcPts val="1200"/>
              </a:spcAft>
            </a:pPr>
            <a:r>
              <a:rPr lang="vi-VN" sz="2800" i="1">
                <a:solidFill>
                  <a:srgbClr val="0070C0"/>
                </a:solidFill>
                <a:latin typeface="Times New Roman" panose="02020603050405020304" pitchFamily="18" charset="0"/>
                <a:cs typeface="Times New Roman" panose="02020603050405020304" pitchFamily="18" charset="0"/>
              </a:rPr>
              <a:t>Bước 2: </a:t>
            </a:r>
            <a:r>
              <a:rPr lang="vi-VN" sz="2800">
                <a:latin typeface="Times New Roman" panose="02020603050405020304" pitchFamily="18" charset="0"/>
                <a:cs typeface="Times New Roman" panose="02020603050405020304" pitchFamily="18" charset="0"/>
              </a:rPr>
              <a:t>Chọn chế độ soạn thảo chương trình của môi trường lập trình Python. Trong môi trường lập trình Python, chọn File/New</a:t>
            </a:r>
          </a:p>
          <a:p>
            <a:pPr algn="just">
              <a:spcBef>
                <a:spcPts val="1200"/>
              </a:spcBef>
              <a:spcAft>
                <a:spcPts val="1200"/>
              </a:spcAft>
            </a:pPr>
            <a:r>
              <a:rPr lang="vi-VN" sz="2800" i="1">
                <a:solidFill>
                  <a:srgbClr val="0070C0"/>
                </a:solidFill>
                <a:latin typeface="Times New Roman" panose="02020603050405020304" pitchFamily="18" charset="0"/>
                <a:cs typeface="Times New Roman" panose="02020603050405020304" pitchFamily="18" charset="0"/>
              </a:rPr>
              <a:t>Bước 3: </a:t>
            </a:r>
            <a:r>
              <a:rPr lang="vi-VN" sz="2800">
                <a:latin typeface="Times New Roman" panose="02020603050405020304" pitchFamily="18" charset="0"/>
                <a:cs typeface="Times New Roman" panose="02020603050405020304" pitchFamily="18" charset="0"/>
              </a:rPr>
              <a:t>Nhập nội dung chương trình như Hình 16,4.</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068591" y="1959428"/>
            <a:ext cx="873624" cy="753473"/>
          </a:xfrm>
          <a:prstGeom prst="rect">
            <a:avLst/>
          </a:prstGeom>
          <a:noFill/>
          <a:ln>
            <a:noFill/>
          </a:ln>
        </p:spPr>
      </p:pic>
    </p:spTree>
    <p:extLst>
      <p:ext uri="{BB962C8B-B14F-4D97-AF65-F5344CB8AC3E}">
        <p14:creationId xmlns:p14="http://schemas.microsoft.com/office/powerpoint/2010/main" val="4029287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rotWithShape="1">
          <a:blip r:embed="rId2"/>
          <a:srcRect l="71040" t="46406" r="12161" b="40747"/>
          <a:stretch/>
        </p:blipFill>
        <p:spPr bwMode="auto">
          <a:xfrm>
            <a:off x="3056709" y="1352277"/>
            <a:ext cx="6374266" cy="329809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42512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8274" y="1188888"/>
            <a:ext cx="10476412" cy="4031873"/>
          </a:xfrm>
          <a:prstGeom prst="rect">
            <a:avLst/>
          </a:prstGeom>
        </p:spPr>
        <p:txBody>
          <a:bodyPr wrap="square">
            <a:spAutoFit/>
          </a:bodyPr>
          <a:lstStyle/>
          <a:p>
            <a:pPr algn="just">
              <a:spcBef>
                <a:spcPts val="1200"/>
              </a:spcBef>
              <a:spcAft>
                <a:spcPts val="1200"/>
              </a:spcAft>
            </a:pPr>
            <a:r>
              <a:rPr lang="en-US"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Bước 4: </a:t>
            </a:r>
            <a:r>
              <a:rPr lang="en-US" sz="2800">
                <a:latin typeface="Times New Roman" panose="02020603050405020304" pitchFamily="18" charset="0"/>
                <a:ea typeface="Times New Roman" panose="02020603050405020304" pitchFamily="18" charset="0"/>
                <a:cs typeface="Times New Roman" panose="02020603050405020304" pitchFamily="18" charset="0"/>
              </a:rPr>
              <a:t>Chọn </a:t>
            </a:r>
            <a:r>
              <a:rPr lang="en-US" sz="2800" b="1">
                <a:latin typeface="Times New Roman" panose="02020603050405020304" pitchFamily="18" charset="0"/>
                <a:ea typeface="Times New Roman" panose="02020603050405020304" pitchFamily="18" charset="0"/>
                <a:cs typeface="Times New Roman" panose="02020603050405020304" pitchFamily="18" charset="0"/>
              </a:rPr>
              <a:t>File/Save</a:t>
            </a:r>
            <a:r>
              <a:rPr lang="en-US" sz="2800">
                <a:latin typeface="Times New Roman" panose="02020603050405020304" pitchFamily="18" charset="0"/>
                <a:ea typeface="Times New Roman" panose="02020603050405020304" pitchFamily="18" charset="0"/>
                <a:cs typeface="Times New Roman" panose="02020603050405020304" pitchFamily="18" charset="0"/>
              </a:rPr>
              <a:t> hoặc nhấn tổ hợp phím </a:t>
            </a:r>
            <a:r>
              <a:rPr lang="en-US" sz="2800" b="1">
                <a:latin typeface="Times New Roman" panose="02020603050405020304" pitchFamily="18" charset="0"/>
                <a:ea typeface="Times New Roman" panose="02020603050405020304" pitchFamily="18" charset="0"/>
                <a:cs typeface="Times New Roman" panose="02020603050405020304" pitchFamily="18" charset="0"/>
              </a:rPr>
              <a:t>Ctrl + S</a:t>
            </a:r>
            <a:r>
              <a:rPr lang="en-US" sz="2800">
                <a:latin typeface="Times New Roman" panose="02020603050405020304" pitchFamily="18" charset="0"/>
                <a:ea typeface="Times New Roman" panose="02020603050405020304" pitchFamily="18" charset="0"/>
                <a:cs typeface="Times New Roman" panose="02020603050405020304" pitchFamily="18" charset="0"/>
              </a:rPr>
              <a:t> để lưu tệp.</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Bước 5: </a:t>
            </a:r>
            <a:r>
              <a:rPr lang="en-US" sz="2800">
                <a:latin typeface="Times New Roman" panose="02020603050405020304" pitchFamily="18" charset="0"/>
                <a:ea typeface="Times New Roman" panose="02020603050405020304" pitchFamily="18" charset="0"/>
                <a:cs typeface="Times New Roman" panose="02020603050405020304" pitchFamily="18" charset="0"/>
              </a:rPr>
              <a:t>Chọn </a:t>
            </a:r>
            <a:r>
              <a:rPr lang="en-US" sz="2800" b="1">
                <a:latin typeface="Times New Roman" panose="02020603050405020304" pitchFamily="18" charset="0"/>
                <a:ea typeface="Times New Roman" panose="02020603050405020304" pitchFamily="18" charset="0"/>
                <a:cs typeface="Times New Roman" panose="02020603050405020304" pitchFamily="18" charset="0"/>
              </a:rPr>
              <a:t>Run/Run module</a:t>
            </a:r>
            <a:r>
              <a:rPr lang="en-US" sz="2800">
                <a:latin typeface="Times New Roman" panose="02020603050405020304" pitchFamily="18" charset="0"/>
                <a:ea typeface="Times New Roman" panose="02020603050405020304" pitchFamily="18" charset="0"/>
                <a:cs typeface="Times New Roman" panose="02020603050405020304" pitchFamily="18" charset="0"/>
              </a:rPr>
              <a:t> hoặc nhấn phím </a:t>
            </a:r>
            <a:r>
              <a:rPr lang="en-US" sz="2800" b="1">
                <a:latin typeface="Times New Roman" panose="02020603050405020304" pitchFamily="18" charset="0"/>
                <a:ea typeface="Times New Roman" panose="02020603050405020304" pitchFamily="18" charset="0"/>
                <a:cs typeface="Times New Roman" panose="02020603050405020304" pitchFamily="18" charset="0"/>
              </a:rPr>
              <a:t>F5</a:t>
            </a:r>
            <a:r>
              <a:rPr lang="en-US" sz="2800">
                <a:latin typeface="Times New Roman" panose="02020603050405020304" pitchFamily="18" charset="0"/>
                <a:ea typeface="Times New Roman" panose="02020603050405020304" pitchFamily="18" charset="0"/>
                <a:cs typeface="Times New Roman" panose="02020603050405020304" pitchFamily="18" charset="0"/>
              </a:rPr>
              <a:t> để thực hiện chương trình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Bước 6: </a:t>
            </a:r>
            <a:r>
              <a:rPr lang="en-US" sz="2800">
                <a:latin typeface="Times New Roman" panose="02020603050405020304" pitchFamily="18" charset="0"/>
                <a:ea typeface="Times New Roman" panose="02020603050405020304" pitchFamily="18" charset="0"/>
                <a:cs typeface="Times New Roman" panose="02020603050405020304" pitchFamily="18" charset="0"/>
              </a:rPr>
              <a:t>Để kết thúc một phiên làm việc, nháy nút </a:t>
            </a:r>
            <a:r>
              <a:rPr lang="en-US" sz="2800" b="1">
                <a:latin typeface="Times New Roman" panose="02020603050405020304" pitchFamily="18" charset="0"/>
                <a:ea typeface="Times New Roman" panose="02020603050405020304" pitchFamily="18" charset="0"/>
                <a:cs typeface="Times New Roman" panose="02020603050405020304" pitchFamily="18" charset="0"/>
              </a:rPr>
              <a:t>[x] </a:t>
            </a:r>
            <a:r>
              <a:rPr lang="en-US" sz="2800">
                <a:latin typeface="Times New Roman" panose="02020603050405020304" pitchFamily="18" charset="0"/>
                <a:ea typeface="Times New Roman" panose="02020603050405020304" pitchFamily="18" charset="0"/>
                <a:cs typeface="Times New Roman" panose="02020603050405020304" pitchFamily="18" charset="0"/>
              </a:rPr>
              <a:t>ở góc trên bên phải màn hình hoặc gõ lệnh quit() hoặc lệnh exit( ) rồi nhấn ENTER. Ví dụ:</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en-US" sz="2800">
                <a:solidFill>
                  <a:srgbClr val="ED7D31"/>
                </a:solidFill>
                <a:latin typeface="Times New Roman" panose="02020603050405020304" pitchFamily="18" charset="0"/>
                <a:ea typeface="Times New Roman" panose="02020603050405020304" pitchFamily="18" charset="0"/>
              </a:rPr>
              <a:t>&gt;&gt;&gt;</a:t>
            </a:r>
            <a:r>
              <a:rPr lang="en-US" sz="2800">
                <a:latin typeface="Times New Roman" panose="02020603050405020304" pitchFamily="18" charset="0"/>
                <a:ea typeface="Times New Roman" panose="02020603050405020304" pitchFamily="18" charset="0"/>
              </a:rPr>
              <a:t> quit()</a:t>
            </a:r>
            <a:endParaRPr lang="en-US" sz="2800"/>
          </a:p>
        </p:txBody>
      </p:sp>
    </p:spTree>
    <p:extLst>
      <p:ext uri="{BB962C8B-B14F-4D97-AF65-F5344CB8AC3E}">
        <p14:creationId xmlns:p14="http://schemas.microsoft.com/office/powerpoint/2010/main" val="9554518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715090" y="0"/>
            <a:ext cx="3121688" cy="707886"/>
          </a:xfrm>
          <a:prstGeom prst="rect">
            <a:avLst/>
          </a:prstGeom>
        </p:spPr>
        <p:txBody>
          <a:bodyPr wrap="none">
            <a:spAutoFit/>
          </a:bodyPr>
          <a:lstStyle/>
          <a:p>
            <a:r>
              <a:rPr lang="vi-VN" sz="4000" b="1">
                <a:solidFill>
                  <a:srgbClr val="FF0000"/>
                </a:solidFill>
                <a:latin typeface="Times New Roman" panose="02020603050405020304" pitchFamily="18" charset="0"/>
                <a:ea typeface="Times New Roman" panose="02020603050405020304" pitchFamily="18" charset="0"/>
              </a:rPr>
              <a:t>LUYỆN TẬP</a:t>
            </a:r>
            <a:endParaRPr lang="en-US" sz="4000">
              <a:solidFill>
                <a:srgbClr val="FF0000"/>
              </a:solidFill>
            </a:endParaRPr>
          </a:p>
        </p:txBody>
      </p:sp>
      <p:sp>
        <p:nvSpPr>
          <p:cNvPr id="4" name="Rectangle 3"/>
          <p:cNvSpPr/>
          <p:nvPr/>
        </p:nvSpPr>
        <p:spPr>
          <a:xfrm>
            <a:off x="548640" y="1163073"/>
            <a:ext cx="10998926" cy="4893647"/>
          </a:xfrm>
          <a:prstGeom prst="rect">
            <a:avLst/>
          </a:prstGeom>
        </p:spPr>
        <p:txBody>
          <a:bodyPr wrap="square">
            <a:spAutoFit/>
          </a:bodyPr>
          <a:lstStyle/>
          <a:p>
            <a:pPr algn="just">
              <a:spcBef>
                <a:spcPts val="600"/>
              </a:spcBef>
              <a:spcAft>
                <a:spcPts val="600"/>
              </a:spcAft>
            </a:pPr>
            <a:r>
              <a:rPr lang="nl-NL" sz="28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a:t>
            </a:r>
            <a:r>
              <a:rPr lang="nl-NL" sz="280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nl-NL" sz="2800">
                <a:latin typeface="Times New Roman" panose="02020603050405020304" pitchFamily="18" charset="0"/>
                <a:ea typeface="Times New Roman" panose="02020603050405020304" pitchFamily="18" charset="0"/>
                <a:cs typeface="Times New Roman" panose="02020603050405020304" pitchFamily="18" charset="0"/>
              </a:rPr>
              <a:t>Hãy viết lệnh để tính giá trị các biểu thức sau trong chế độ gõ lệnh trực tiếp của Python: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600"/>
              </a:spcBef>
              <a:spcAft>
                <a:spcPts val="600"/>
              </a:spcAft>
            </a:pPr>
            <a:r>
              <a:rPr lang="nl-NL" sz="2800">
                <a:latin typeface="Times New Roman" panose="02020603050405020304" pitchFamily="18" charset="0"/>
                <a:ea typeface="Times New Roman" panose="02020603050405020304" pitchFamily="18" charset="0"/>
                <a:cs typeface="Times New Roman" panose="02020603050405020304" pitchFamily="18" charset="0"/>
              </a:rPr>
              <a:t>a) 10+13                             b) 20-7                                 c) 3x10 - 16                              d) 12/5 + 13/6</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600"/>
              </a:spcBef>
              <a:spcAft>
                <a:spcPts val="600"/>
              </a:spcAft>
            </a:pPr>
            <a:r>
              <a:rPr lang="nl-NL" sz="28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a:t>
            </a:r>
            <a:r>
              <a:rPr lang="nl-NL" sz="280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nl-NL" sz="2800">
                <a:latin typeface="Times New Roman" panose="02020603050405020304" pitchFamily="18" charset="0"/>
                <a:ea typeface="Times New Roman" panose="02020603050405020304" pitchFamily="18" charset="0"/>
                <a:cs typeface="Times New Roman" panose="02020603050405020304" pitchFamily="18" charset="0"/>
              </a:rPr>
              <a:t>Các lệnh sau có lỗi không? Vì sao?</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600"/>
              </a:spcBef>
              <a:spcAft>
                <a:spcPts val="600"/>
              </a:spcAft>
            </a:pPr>
            <a:r>
              <a:rPr lang="nl-NL"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nl-NL"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 * 5</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600"/>
              </a:spcBef>
              <a:spcAft>
                <a:spcPts val="600"/>
              </a:spcAft>
            </a:pPr>
            <a:r>
              <a:rPr lang="nl-NL"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&gt;&gt;&gt; </a:t>
            </a:r>
            <a:r>
              <a:rPr lang="nl-NL"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"Bạn là học sinh, bạn tên là "Nguyễn Việt Anh”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600"/>
              </a:spcBef>
              <a:spcAft>
                <a:spcPts val="600"/>
              </a:spcAft>
            </a:pPr>
            <a:r>
              <a:rPr lang="nl-NL" sz="28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3.</a:t>
            </a:r>
            <a:r>
              <a:rPr lang="nl-NL" sz="280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nl-NL" sz="2800">
                <a:latin typeface="Times New Roman" panose="02020603050405020304" pitchFamily="18" charset="0"/>
                <a:ea typeface="Times New Roman" panose="02020603050405020304" pitchFamily="18" charset="0"/>
                <a:cs typeface="Times New Roman" panose="02020603050405020304" pitchFamily="18" charset="0"/>
              </a:rPr>
              <a:t>Viết các lệnh in ra màn hình thông tin như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600"/>
              </a:spcBef>
              <a:spcAft>
                <a:spcPts val="600"/>
              </a:spcAft>
            </a:pPr>
            <a:r>
              <a:rPr lang="nl-NL"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a) 1×3×5×7= 105                                               b) Bạn Hoa năm nay 16 tuổi</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6939191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48640" y="847044"/>
            <a:ext cx="10763794" cy="4739759"/>
          </a:xfrm>
          <a:prstGeom prst="rect">
            <a:avLst/>
          </a:prstGeom>
        </p:spPr>
        <p:txBody>
          <a:bodyPr wrap="square">
            <a:spAutoFit/>
          </a:bodyPr>
          <a:lstStyle/>
          <a:p>
            <a:pPr algn="just">
              <a:spcBef>
                <a:spcPts val="600"/>
              </a:spcBef>
              <a:spcAft>
                <a:spcPts val="600"/>
              </a:spcAft>
            </a:pPr>
            <a:r>
              <a:rPr lang="nl-NL" sz="2800" b="1"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4.</a:t>
            </a:r>
            <a:r>
              <a:rPr lang="nl-NL" sz="280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nl-NL" sz="2800">
                <a:latin typeface="Times New Roman" panose="02020603050405020304" pitchFamily="18" charset="0"/>
                <a:ea typeface="Times New Roman" panose="02020603050405020304" pitchFamily="18" charset="0"/>
                <a:cs typeface="Times New Roman" panose="02020603050405020304" pitchFamily="18" charset="0"/>
              </a:rPr>
              <a:t>Ngoài cách viết xâu kí tự giữa cặp dấu nháy đơn hoặc nháy kép còn có thể viết giữa cặp ba dấu nháy kép. Nếu một xâu được viết giữa cặp ba dấu nháy kép thì chúng ta có thể dùng phím </a:t>
            </a:r>
            <a:r>
              <a:rPr lang="nl-NL" sz="2800" b="1">
                <a:latin typeface="Times New Roman" panose="02020603050405020304" pitchFamily="18" charset="0"/>
                <a:ea typeface="Times New Roman" panose="02020603050405020304" pitchFamily="18" charset="0"/>
                <a:cs typeface="Times New Roman" panose="02020603050405020304" pitchFamily="18" charset="0"/>
              </a:rPr>
              <a:t>Enter</a:t>
            </a:r>
            <a:r>
              <a:rPr lang="nl-NL" sz="2800">
                <a:latin typeface="Times New Roman" panose="02020603050405020304" pitchFamily="18" charset="0"/>
                <a:ea typeface="Times New Roman" panose="02020603050405020304" pitchFamily="18" charset="0"/>
                <a:cs typeface="Times New Roman" panose="02020603050405020304" pitchFamily="18" charset="0"/>
              </a:rPr>
              <a:t> để xuống dòng ở giữa xâu. Hãy thực hiện lệnh sau và quan sát kết quả:</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600"/>
              </a:spcBef>
              <a:spcAft>
                <a:spcPts val="600"/>
              </a:spcAft>
            </a:pPr>
            <a:r>
              <a:rPr lang="nl-NL" sz="2800">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&gt;&gt;&gt; print</a:t>
            </a:r>
            <a:r>
              <a:rPr lang="nl-NL"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("""Không có việc gì khó</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600"/>
              </a:spcBef>
              <a:spcAft>
                <a:spcPts val="600"/>
              </a:spcAft>
            </a:pPr>
            <a:r>
              <a:rPr lang="nl-NL"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Chỉ sợ lòng không bền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600"/>
              </a:spcBef>
              <a:spcAft>
                <a:spcPts val="600"/>
              </a:spcAft>
            </a:pPr>
            <a:r>
              <a:rPr lang="nl-NL"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Đào núi và lấp biến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600"/>
              </a:spcBef>
              <a:spcAft>
                <a:spcPts val="600"/>
              </a:spcAft>
            </a:pPr>
            <a:r>
              <a:rPr lang="nl-NL"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Quyết chí ắt làm nên""")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600"/>
              </a:spcBef>
              <a:spcAft>
                <a:spcPts val="600"/>
              </a:spcAft>
            </a:pPr>
            <a:r>
              <a:rPr lang="nl-NL" sz="2800" b="1"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5.</a:t>
            </a:r>
            <a:r>
              <a:rPr lang="nl-NL" sz="280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nl-NL" sz="2800">
                <a:latin typeface="Times New Roman" panose="02020603050405020304" pitchFamily="18" charset="0"/>
                <a:ea typeface="Times New Roman" panose="02020603050405020304" pitchFamily="18" charset="0"/>
                <a:cs typeface="Times New Roman" panose="02020603050405020304" pitchFamily="18" charset="0"/>
              </a:rPr>
              <a:t>Viết chương trình Python in ra màn hình bảng nhân trong phạm vi 10.</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997577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6692" y="1173613"/>
            <a:ext cx="10543308" cy="4704673"/>
          </a:xfrm>
        </p:spPr>
        <p:txBody>
          <a:bodyPr>
            <a:noAutofit/>
          </a:bodyPr>
          <a:lstStyle/>
          <a:p>
            <a:pPr marL="0" indent="0" algn="just">
              <a:buNone/>
            </a:pPr>
            <a:r>
              <a:rPr lang="en-US" sz="2800">
                <a:latin typeface="Times New Roman" panose="02020603050405020304" pitchFamily="18" charset="0"/>
                <a:cs typeface="Times New Roman" panose="02020603050405020304" pitchFamily="18" charset="0"/>
              </a:rPr>
              <a:t>Bài 1: Em hãy viết câu lệnh print() sao cho sau khi thực hiện câu lệnh này trên màn hình sẽ hiển thị dòng chữ “Học lập trình với Python để ra lệnh cho máy tính”</a:t>
            </a:r>
          </a:p>
          <a:p>
            <a:pPr marL="0" indent="0" algn="just">
              <a:buNone/>
            </a:pPr>
            <a:r>
              <a:rPr lang="en-US" sz="2800">
                <a:latin typeface="Times New Roman" panose="02020603050405020304" pitchFamily="18" charset="0"/>
                <a:cs typeface="Times New Roman" panose="02020603050405020304" pitchFamily="18" charset="0"/>
              </a:rPr>
              <a:t>Bài 2: Đường cao tốc Hà Nội – Lào Cai (kí hiệu CT.05) có chiều dài 264 km. Một ô tô chạy với tốc độ trung bình toàn tuyến là 70 km/h. Em hãy dùng ngôn ngữ lập trình Python ra lệnh cho máy tính để xác định thời gian ô tô đó đi từ Lào Cai về Hà Nội.</a:t>
            </a:r>
            <a:endParaRPr lang="en-US" sz="2800" dirty="0">
              <a:latin typeface="Times New Roman" panose="02020603050405020304" pitchFamily="18" charset="0"/>
              <a:cs typeface="Times New Roman" panose="02020603050405020304" pitchFamily="18" charset="0"/>
            </a:endParaRPr>
          </a:p>
        </p:txBody>
      </p:sp>
      <p:sp>
        <p:nvSpPr>
          <p:cNvPr id="4" name="Rounded Rectangle 3"/>
          <p:cNvSpPr/>
          <p:nvPr/>
        </p:nvSpPr>
        <p:spPr>
          <a:xfrm>
            <a:off x="3009900" y="224020"/>
            <a:ext cx="6172200" cy="6096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200" b="1">
                <a:ln w="10541" cmpd="sng">
                  <a:solidFill>
                    <a:schemeClr val="accent1">
                      <a:shade val="88000"/>
                      <a:satMod val="110000"/>
                    </a:schemeClr>
                  </a:solidFill>
                  <a:prstDash val="solid"/>
                </a:ln>
                <a:solidFill>
                  <a:schemeClr val="tx1"/>
                </a:solidFill>
                <a:latin typeface="Times New Roman" panose="02020603050405020304" pitchFamily="18" charset="0"/>
                <a:cs typeface="Times New Roman" panose="02020603050405020304" pitchFamily="18" charset="0"/>
              </a:rPr>
              <a:t>BÀI TẬP</a:t>
            </a:r>
            <a:endParaRPr lang="en-US" sz="3200" b="1" dirty="0">
              <a:ln w="10541" cmpd="sng">
                <a:solidFill>
                  <a:schemeClr val="accent1">
                    <a:shade val="88000"/>
                    <a:satMod val="110000"/>
                  </a:schemeClr>
                </a:solidFill>
                <a:prstDash val="solid"/>
              </a:ln>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2284769"/>
      </p:ext>
    </p:extLst>
  </p:cSld>
  <p:clrMapOvr>
    <a:masterClrMapping/>
  </p:clrMapOvr>
  <mc:AlternateContent xmlns:mc="http://schemas.openxmlformats.org/markup-compatibility/2006" xmlns:p14="http://schemas.microsoft.com/office/powerpoint/2010/main">
    <mc:Choice Requires="p14">
      <p:transition p14:dur="250">
        <p:split orient="vert"/>
      </p:transition>
    </mc:Choice>
    <mc:Fallback xmlns="">
      <p:transition>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500"/>
                                        <p:tgtEl>
                                          <p:spTgt spid="4">
                                            <p:txEl>
                                              <p:pRg st="0" end="0"/>
                                            </p:txEl>
                                          </p:spTgt>
                                        </p:tgtEl>
                                      </p:cBhvr>
                                    </p:animEffect>
                                    <p:anim calcmode="lin" valueType="num">
                                      <p:cBhvr>
                                        <p:cTn id="8" dur="1500" fill="hold"/>
                                        <p:tgtEl>
                                          <p:spTgt spid="4">
                                            <p:txEl>
                                              <p:pRg st="0" end="0"/>
                                            </p:txEl>
                                          </p:spTgt>
                                        </p:tgtEl>
                                        <p:attrNameLst>
                                          <p:attrName>ppt_w</p:attrName>
                                        </p:attrNameLst>
                                      </p:cBhvr>
                                      <p:tavLst>
                                        <p:tav tm="0" fmla="#ppt_w*sin(2.5*pi*$)">
                                          <p:val>
                                            <p:fltVal val="0"/>
                                          </p:val>
                                        </p:tav>
                                        <p:tav tm="100000">
                                          <p:val>
                                            <p:fltVal val="1"/>
                                          </p:val>
                                        </p:tav>
                                      </p:tavLst>
                                    </p:anim>
                                    <p:anim calcmode="lin" valueType="num">
                                      <p:cBhvr>
                                        <p:cTn id="9" dur="15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barn(inVertical)">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F9BBB5-A171-443C-8E68-50C513079A31}"/>
              </a:ext>
            </a:extLst>
          </p:cNvPr>
          <p:cNvSpPr/>
          <p:nvPr/>
        </p:nvSpPr>
        <p:spPr>
          <a:xfrm>
            <a:off x="496389" y="1697182"/>
            <a:ext cx="11207931" cy="2600199"/>
          </a:xfrm>
          <a:prstGeom prst="rect">
            <a:avLst/>
          </a:prstGeom>
        </p:spPr>
        <p:txBody>
          <a:bodyPr wrap="square">
            <a:spAutoFit/>
          </a:bodyPr>
          <a:lstStyle/>
          <a:p>
            <a:pPr algn="just">
              <a:lnSpc>
                <a:spcPct val="150000"/>
              </a:lnSpc>
            </a:pPr>
            <a:r>
              <a:rPr lang="en-US" sz="2800">
                <a:solidFill>
                  <a:srgbClr val="C00000"/>
                </a:solidFill>
                <a:latin typeface="Times New Roman" panose="02020603050405020304" pitchFamily="18" charset="0"/>
                <a:cs typeface="Times New Roman" panose="02020603050405020304" pitchFamily="18" charset="0"/>
              </a:rPr>
              <a:t>Năm 2020 nước ta sản xuất được 247 tỉ kWh điện. Sản lượng điện của nước ta được dự báo sẽ tiếp tục tăng nhanh với tốc độ trung bình là 8,6%/năm. Em hãy dùng ngôn ngữ lập trình Python ra lệnh cho máy tính để tính sản lượng điện của nước ta sản xuất được trong năm 2021 theo dự báo</a:t>
            </a:r>
            <a:endParaRPr lang="en-US" sz="28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4182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ircle(in)">
                                      <p:cBhvr>
                                        <p:cTn id="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5EF96-1A98-464D-A8BD-DF83E4524CCE}"/>
              </a:ext>
            </a:extLst>
          </p:cNvPr>
          <p:cNvSpPr>
            <a:spLocks noGrp="1"/>
          </p:cNvSpPr>
          <p:nvPr>
            <p:ph type="title"/>
          </p:nvPr>
        </p:nvSpPr>
        <p:spPr>
          <a:xfrm>
            <a:off x="590552" y="371474"/>
            <a:ext cx="10991849" cy="847725"/>
          </a:xfrm>
        </p:spPr>
        <p:txBody>
          <a:bodyPr/>
          <a:lstStyle/>
          <a:p>
            <a:pPr algn="ctr"/>
            <a:r>
              <a:rPr lang="en-US" b="1" i="0">
                <a:solidFill>
                  <a:srgbClr val="00B050"/>
                </a:solidFill>
                <a:effectLst/>
                <a:latin typeface="Times New Roman" panose="02020603050405020304" pitchFamily="18" charset="0"/>
                <a:cs typeface="Times New Roman" panose="02020603050405020304" pitchFamily="18" charset="0"/>
              </a:rPr>
              <a:t>CỦNG CỐ</a:t>
            </a:r>
          </a:p>
        </p:txBody>
      </p:sp>
      <p:sp>
        <p:nvSpPr>
          <p:cNvPr id="3" name="Content Placeholder 2">
            <a:extLst>
              <a:ext uri="{FF2B5EF4-FFF2-40B4-BE49-F238E27FC236}">
                <a16:creationId xmlns:a16="http://schemas.microsoft.com/office/drawing/2014/main" id="{3A4D510A-C062-4F17-909D-A4E6C3481DAF}"/>
              </a:ext>
            </a:extLst>
          </p:cNvPr>
          <p:cNvSpPr>
            <a:spLocks noGrp="1"/>
          </p:cNvSpPr>
          <p:nvPr>
            <p:ph idx="1"/>
          </p:nvPr>
        </p:nvSpPr>
        <p:spPr>
          <a:xfrm>
            <a:off x="738188" y="1288439"/>
            <a:ext cx="10715623" cy="4281122"/>
          </a:xfrm>
        </p:spPr>
        <p:txBody>
          <a:bodyPr vert="horz" lIns="91440" tIns="45720" rIns="91440" bIns="45720" rtlCol="0">
            <a:normAutofit/>
          </a:bodyPr>
          <a:lstStyle/>
          <a:p>
            <a:pPr marL="0" indent="0" algn="just">
              <a:buNone/>
            </a:pPr>
            <a:r>
              <a:rPr lang="vi-VN" sz="2800" b="1" i="0">
                <a:solidFill>
                  <a:srgbClr val="008000"/>
                </a:solidFill>
                <a:effectLst/>
                <a:latin typeface="Times New Roman" panose="02020603050405020304" pitchFamily="18" charset="0"/>
                <a:cs typeface="Times New Roman" panose="02020603050405020304" pitchFamily="18" charset="0"/>
              </a:rPr>
              <a:t>Câu 1:</a:t>
            </a:r>
            <a:r>
              <a:rPr lang="vi-VN" sz="2800" b="0" i="0">
                <a:solidFill>
                  <a:srgbClr val="000000"/>
                </a:solidFill>
                <a:effectLst/>
                <a:latin typeface="Times New Roman" panose="02020603050405020304" pitchFamily="18" charset="0"/>
                <a:cs typeface="Times New Roman" panose="02020603050405020304" pitchFamily="18" charset="0"/>
              </a:rPr>
              <a:t> </a:t>
            </a:r>
            <a:r>
              <a:rPr lang="en-US" sz="2800" b="0" i="0">
                <a:solidFill>
                  <a:srgbClr val="000000"/>
                </a:solidFill>
                <a:effectLst/>
                <a:latin typeface="Times New Roman" panose="02020603050405020304" pitchFamily="18" charset="0"/>
                <a:cs typeface="Times New Roman" panose="02020603050405020304" pitchFamily="18" charset="0"/>
              </a:rPr>
              <a:t>Trong các câu sau, những câu nào đúng?</a:t>
            </a:r>
            <a:endParaRPr lang="vi-VN" sz="2800" b="0" i="0">
              <a:solidFill>
                <a:srgbClr val="000000"/>
              </a:solidFill>
              <a:effectLst/>
              <a:latin typeface="Times New Roman" panose="02020603050405020304" pitchFamily="18" charset="0"/>
              <a:cs typeface="Times New Roman" panose="02020603050405020304" pitchFamily="18" charset="0"/>
            </a:endParaRPr>
          </a:p>
          <a:p>
            <a:pPr marL="0" indent="0" algn="just">
              <a:buNone/>
            </a:pPr>
            <a:r>
              <a:rPr lang="vi-VN" sz="2800" b="0" i="0">
                <a:solidFill>
                  <a:srgbClr val="000000"/>
                </a:solidFill>
                <a:effectLst/>
                <a:latin typeface="Times New Roman" panose="02020603050405020304" pitchFamily="18" charset="0"/>
                <a:cs typeface="Times New Roman" panose="02020603050405020304" pitchFamily="18" charset="0"/>
              </a:rPr>
              <a:t>A. </a:t>
            </a:r>
            <a:r>
              <a:rPr lang="en-US" sz="2800" b="0" i="0">
                <a:solidFill>
                  <a:srgbClr val="000000"/>
                </a:solidFill>
                <a:effectLst/>
                <a:latin typeface="Times New Roman" panose="02020603050405020304" pitchFamily="18" charset="0"/>
                <a:cs typeface="Times New Roman" panose="02020603050405020304" pitchFamily="18" charset="0"/>
              </a:rPr>
              <a:t>Chương trình là một bản chỉ dẫn cho máy tính làm việc, được viết bằng một ngôn ngữ lập trình </a:t>
            </a:r>
            <a:endParaRPr lang="vi-VN" sz="2800" b="0" i="0">
              <a:solidFill>
                <a:srgbClr val="000000"/>
              </a:solidFill>
              <a:effectLst/>
              <a:latin typeface="Times New Roman" panose="02020603050405020304" pitchFamily="18" charset="0"/>
              <a:cs typeface="Times New Roman" panose="02020603050405020304" pitchFamily="18" charset="0"/>
            </a:endParaRPr>
          </a:p>
          <a:p>
            <a:pPr marL="0" indent="0" algn="just">
              <a:buNone/>
            </a:pPr>
            <a:r>
              <a:rPr lang="vi-VN" sz="2800" b="0" i="0">
                <a:solidFill>
                  <a:srgbClr val="000000"/>
                </a:solidFill>
                <a:effectLst/>
                <a:latin typeface="Times New Roman" panose="02020603050405020304" pitchFamily="18" charset="0"/>
                <a:cs typeface="Times New Roman" panose="02020603050405020304" pitchFamily="18" charset="0"/>
              </a:rPr>
              <a:t>B. </a:t>
            </a:r>
            <a:r>
              <a:rPr lang="en-US" sz="2800" b="0" i="0">
                <a:solidFill>
                  <a:srgbClr val="000000"/>
                </a:solidFill>
                <a:effectLst/>
                <a:latin typeface="Times New Roman" panose="02020603050405020304" pitchFamily="18" charset="0"/>
                <a:cs typeface="Times New Roman" panose="02020603050405020304" pitchFamily="18" charset="0"/>
              </a:rPr>
              <a:t>Chỉ có một ngôn ngữ lập trình bậc cao là Python</a:t>
            </a:r>
            <a:endParaRPr lang="vi-VN" sz="2800" b="0" i="0">
              <a:solidFill>
                <a:srgbClr val="000000"/>
              </a:solidFill>
              <a:effectLst/>
              <a:latin typeface="Times New Roman" panose="02020603050405020304" pitchFamily="18" charset="0"/>
              <a:cs typeface="Times New Roman" panose="02020603050405020304" pitchFamily="18" charset="0"/>
            </a:endParaRPr>
          </a:p>
          <a:p>
            <a:pPr marL="0" indent="0" algn="just">
              <a:buNone/>
            </a:pPr>
            <a:r>
              <a:rPr lang="vi-VN" sz="2800" b="0" i="0">
                <a:solidFill>
                  <a:srgbClr val="000000"/>
                </a:solidFill>
                <a:effectLst/>
                <a:latin typeface="Times New Roman" panose="02020603050405020304" pitchFamily="18" charset="0"/>
                <a:cs typeface="Times New Roman" panose="02020603050405020304" pitchFamily="18" charset="0"/>
              </a:rPr>
              <a:t>C. </a:t>
            </a:r>
            <a:r>
              <a:rPr lang="en-US" sz="2800" b="0" i="0">
                <a:solidFill>
                  <a:srgbClr val="000000"/>
                </a:solidFill>
                <a:effectLst/>
                <a:latin typeface="Times New Roman" panose="02020603050405020304" pitchFamily="18" charset="0"/>
                <a:cs typeface="Times New Roman" panose="02020603050405020304" pitchFamily="18" charset="0"/>
              </a:rPr>
              <a:t>Lập trình bằng Python có thể đưa ra các thông báo bằng tiếng Việt</a:t>
            </a:r>
            <a:endParaRPr lang="vi-VN" sz="2800" b="0" i="0">
              <a:solidFill>
                <a:srgbClr val="000000"/>
              </a:solidFill>
              <a:effectLst/>
              <a:latin typeface="Times New Roman" panose="02020603050405020304" pitchFamily="18" charset="0"/>
              <a:cs typeface="Times New Roman" panose="02020603050405020304" pitchFamily="18" charset="0"/>
            </a:endParaRPr>
          </a:p>
          <a:p>
            <a:pPr marL="0" indent="0" algn="just">
              <a:buNone/>
            </a:pPr>
            <a:r>
              <a:rPr lang="vi-VN" sz="2800" b="0" i="0">
                <a:solidFill>
                  <a:srgbClr val="000000"/>
                </a:solidFill>
                <a:effectLst/>
                <a:latin typeface="Times New Roman" panose="02020603050405020304" pitchFamily="18" charset="0"/>
                <a:cs typeface="Times New Roman" panose="02020603050405020304" pitchFamily="18" charset="0"/>
              </a:rPr>
              <a:t>D. </a:t>
            </a:r>
            <a:r>
              <a:rPr lang="en-US" sz="2800" b="0" i="0">
                <a:solidFill>
                  <a:srgbClr val="000000"/>
                </a:solidFill>
                <a:effectLst/>
                <a:latin typeface="Times New Roman" panose="02020603050405020304" pitchFamily="18" charset="0"/>
                <a:cs typeface="Times New Roman" panose="02020603050405020304" pitchFamily="18" charset="0"/>
              </a:rPr>
              <a:t>Môi trường lập trình hỗ trợ người lập trình phát hiện ra câu lệnh viết sai</a:t>
            </a:r>
            <a:endParaRPr lang="vi-VN" sz="2800" b="0" i="0">
              <a:solidFill>
                <a:srgbClr val="000000"/>
              </a:solidFill>
              <a:effectLst/>
              <a:latin typeface="Times New Roman" panose="02020603050405020304" pitchFamily="18" charset="0"/>
              <a:cs typeface="Times New Roman" panose="02020603050405020304" pitchFamily="18" charset="0"/>
            </a:endParaRPr>
          </a:p>
        </p:txBody>
      </p:sp>
      <p:sp>
        <p:nvSpPr>
          <p:cNvPr id="4" name="Oval 3">
            <a:extLst>
              <a:ext uri="{FF2B5EF4-FFF2-40B4-BE49-F238E27FC236}">
                <a16:creationId xmlns:a16="http://schemas.microsoft.com/office/drawing/2014/main" id="{E9F39709-9954-454B-8C60-693FB9DE8E18}"/>
              </a:ext>
            </a:extLst>
          </p:cNvPr>
          <p:cNvSpPr/>
          <p:nvPr/>
        </p:nvSpPr>
        <p:spPr>
          <a:xfrm>
            <a:off x="590552" y="4079965"/>
            <a:ext cx="609600" cy="609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5E47EF5-8C87-4BE9-914A-0502EC964F09}"/>
              </a:ext>
            </a:extLst>
          </p:cNvPr>
          <p:cNvSpPr/>
          <p:nvPr/>
        </p:nvSpPr>
        <p:spPr>
          <a:xfrm>
            <a:off x="658180" y="1852747"/>
            <a:ext cx="609600" cy="609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9876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5EF96-1A98-464D-A8BD-DF83E4524CCE}"/>
              </a:ext>
            </a:extLst>
          </p:cNvPr>
          <p:cNvSpPr>
            <a:spLocks noGrp="1"/>
          </p:cNvSpPr>
          <p:nvPr>
            <p:ph type="title"/>
          </p:nvPr>
        </p:nvSpPr>
        <p:spPr>
          <a:xfrm>
            <a:off x="590552" y="324215"/>
            <a:ext cx="10991849" cy="609600"/>
          </a:xfrm>
        </p:spPr>
        <p:txBody>
          <a:bodyPr>
            <a:normAutofit fontScale="90000"/>
          </a:bodyPr>
          <a:lstStyle/>
          <a:p>
            <a:pPr algn="ctr"/>
            <a:r>
              <a:rPr lang="en-US" b="1" i="0">
                <a:solidFill>
                  <a:srgbClr val="00B050"/>
                </a:solidFill>
                <a:effectLst/>
                <a:latin typeface="Times New Roman" panose="02020603050405020304" pitchFamily="18" charset="0"/>
                <a:cs typeface="Times New Roman" panose="02020603050405020304" pitchFamily="18" charset="0"/>
              </a:rPr>
              <a:t>CỦNG CỐ</a:t>
            </a:r>
          </a:p>
        </p:txBody>
      </p:sp>
      <p:sp>
        <p:nvSpPr>
          <p:cNvPr id="3" name="Content Placeholder 2">
            <a:extLst>
              <a:ext uri="{FF2B5EF4-FFF2-40B4-BE49-F238E27FC236}">
                <a16:creationId xmlns:a16="http://schemas.microsoft.com/office/drawing/2014/main" id="{3A4D510A-C062-4F17-909D-A4E6C3481DAF}"/>
              </a:ext>
            </a:extLst>
          </p:cNvPr>
          <p:cNvSpPr>
            <a:spLocks noGrp="1"/>
          </p:cNvSpPr>
          <p:nvPr>
            <p:ph idx="1"/>
          </p:nvPr>
        </p:nvSpPr>
        <p:spPr>
          <a:xfrm>
            <a:off x="609599" y="1219200"/>
            <a:ext cx="10820399" cy="500502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marL="0" indent="0" algn="just">
              <a:buNone/>
            </a:pPr>
            <a:r>
              <a:rPr lang="en-US" sz="2800" b="1">
                <a:solidFill>
                  <a:srgbClr val="008000"/>
                </a:solidFill>
                <a:latin typeface="Times New Roman" panose="02020603050405020304" pitchFamily="18" charset="0"/>
                <a:cs typeface="Times New Roman" panose="02020603050405020304" pitchFamily="18" charset="0"/>
              </a:rPr>
              <a:t>Câu 2: </a:t>
            </a:r>
            <a:r>
              <a:rPr lang="en-US" sz="2800">
                <a:solidFill>
                  <a:srgbClr val="000000"/>
                </a:solidFill>
                <a:latin typeface="Times New Roman" panose="02020603050405020304" pitchFamily="18" charset="0"/>
                <a:cs typeface="Times New Roman" panose="02020603050405020304" pitchFamily="18" charset="0"/>
              </a:rPr>
              <a:t>Trong các câu say đây, những câu nào phù hợp với lí do nên học lập trình? Em học lập trình để?</a:t>
            </a:r>
          </a:p>
          <a:p>
            <a:pPr marL="0" indent="0" algn="just">
              <a:buNone/>
            </a:pPr>
            <a:r>
              <a:rPr lang="en-US" sz="2800">
                <a:solidFill>
                  <a:srgbClr val="000000"/>
                </a:solidFill>
                <a:latin typeface="Times New Roman" panose="02020603050405020304" pitchFamily="18" charset="0"/>
                <a:cs typeface="Times New Roman" panose="02020603050405020304" pitchFamily="18" charset="0"/>
              </a:rPr>
              <a:t>A. Giỏi tiếng Anh</a:t>
            </a:r>
          </a:p>
          <a:p>
            <a:pPr marL="0" indent="0" algn="just">
              <a:buNone/>
            </a:pPr>
            <a:r>
              <a:rPr lang="en-US" sz="2800">
                <a:solidFill>
                  <a:srgbClr val="000000"/>
                </a:solidFill>
                <a:latin typeface="Times New Roman" panose="02020603050405020304" pitchFamily="18" charset="0"/>
                <a:cs typeface="Times New Roman" panose="02020603050405020304" pitchFamily="18" charset="0"/>
              </a:rPr>
              <a:t>B. Làm phong phú kiến thức cá nhân</a:t>
            </a:r>
          </a:p>
          <a:p>
            <a:pPr marL="0" indent="0" algn="just">
              <a:buNone/>
            </a:pPr>
            <a:r>
              <a:rPr lang="en-US" sz="2800">
                <a:solidFill>
                  <a:srgbClr val="000000"/>
                </a:solidFill>
                <a:latin typeface="Times New Roman" panose="02020603050405020304" pitchFamily="18" charset="0"/>
                <a:cs typeface="Times New Roman" panose="02020603050405020304" pitchFamily="18" charset="0"/>
              </a:rPr>
              <a:t>C. Có thể truy cập Internet</a:t>
            </a:r>
          </a:p>
          <a:p>
            <a:pPr marL="0" indent="0" algn="just">
              <a:buNone/>
            </a:pPr>
            <a:r>
              <a:rPr lang="en-US" sz="2800">
                <a:solidFill>
                  <a:srgbClr val="000000"/>
                </a:solidFill>
                <a:latin typeface="Times New Roman" panose="02020603050405020304" pitchFamily="18" charset="0"/>
                <a:cs typeface="Times New Roman" panose="02020603050405020304" pitchFamily="18" charset="0"/>
              </a:rPr>
              <a:t>D. Sử dụng được các phần mềm văn phòng</a:t>
            </a:r>
          </a:p>
          <a:p>
            <a:pPr marL="0" indent="0" algn="just">
              <a:buNone/>
            </a:pPr>
            <a:r>
              <a:rPr lang="en-US" sz="2800">
                <a:solidFill>
                  <a:srgbClr val="000000"/>
                </a:solidFill>
                <a:latin typeface="Times New Roman" panose="02020603050405020304" pitchFamily="18" charset="0"/>
                <a:cs typeface="Times New Roman" panose="02020603050405020304" pitchFamily="18" charset="0"/>
              </a:rPr>
              <a:t>E. Điều khiển máy tính giải nhiều loại bài toán sẽ gặp trong thực tế</a:t>
            </a:r>
          </a:p>
          <a:p>
            <a:pPr marL="0" indent="0" algn="just">
              <a:buNone/>
            </a:pPr>
            <a:r>
              <a:rPr lang="en-US" sz="2800">
                <a:solidFill>
                  <a:srgbClr val="000000"/>
                </a:solidFill>
                <a:latin typeface="Times New Roman" panose="02020603050405020304" pitchFamily="18" charset="0"/>
                <a:cs typeface="Times New Roman" panose="02020603050405020304" pitchFamily="18" charset="0"/>
              </a:rPr>
              <a:t>F. Sau này trở thành chuyên gia trong lĩnh vực tin học</a:t>
            </a:r>
          </a:p>
        </p:txBody>
      </p:sp>
      <p:sp>
        <p:nvSpPr>
          <p:cNvPr id="4" name="Oval 3">
            <a:extLst>
              <a:ext uri="{FF2B5EF4-FFF2-40B4-BE49-F238E27FC236}">
                <a16:creationId xmlns:a16="http://schemas.microsoft.com/office/drawing/2014/main" id="{E9F39709-9954-454B-8C60-693FB9DE8E18}"/>
              </a:ext>
            </a:extLst>
          </p:cNvPr>
          <p:cNvSpPr/>
          <p:nvPr/>
        </p:nvSpPr>
        <p:spPr>
          <a:xfrm>
            <a:off x="459922" y="4561114"/>
            <a:ext cx="609600" cy="6096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399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docProps/app.xml><?xml version="1.0" encoding="utf-8"?>
<Properties xmlns="http://schemas.openxmlformats.org/officeDocument/2006/extended-properties" xmlns:vt="http://schemas.openxmlformats.org/officeDocument/2006/docPropsVTypes">
  <Template>Headlines</Template>
  <TotalTime>267</TotalTime>
  <Words>1369</Words>
  <Application>Microsoft Office PowerPoint</Application>
  <PresentationFormat>Widescreen</PresentationFormat>
  <Paragraphs>106</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Century Schoolbook</vt:lpstr>
      <vt:lpstr>Corbel</vt:lpstr>
      <vt:lpstr>Symbol</vt:lpstr>
      <vt:lpstr>Times New Roman</vt:lpstr>
      <vt:lpstr>Headlines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Khởi động Python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CỦNG CỐ</vt:lpstr>
      <vt:lpstr>CỦNG CỐ</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TIN HỌC 11</dc:title>
  <dc:creator>Linh Nhi Trịnh Hoàng</dc:creator>
  <cp:lastModifiedBy>admin</cp:lastModifiedBy>
  <cp:revision>15</cp:revision>
  <dcterms:created xsi:type="dcterms:W3CDTF">2021-08-01T01:19:27Z</dcterms:created>
  <dcterms:modified xsi:type="dcterms:W3CDTF">2022-03-28T15:55:21Z</dcterms:modified>
</cp:coreProperties>
</file>